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notesMasterIdLst>
    <p:notesMasterId r:id="rId24"/>
  </p:notesMasterIdLst>
  <p:sldIdLst>
    <p:sldId id="256" r:id="rId2"/>
    <p:sldId id="261" r:id="rId3"/>
    <p:sldId id="259" r:id="rId4"/>
    <p:sldId id="263" r:id="rId5"/>
    <p:sldId id="264" r:id="rId6"/>
    <p:sldId id="265" r:id="rId7"/>
    <p:sldId id="267" r:id="rId8"/>
    <p:sldId id="268" r:id="rId9"/>
    <p:sldId id="269" r:id="rId10"/>
    <p:sldId id="282" r:id="rId11"/>
    <p:sldId id="270" r:id="rId12"/>
    <p:sldId id="271" r:id="rId13"/>
    <p:sldId id="273" r:id="rId14"/>
    <p:sldId id="262" r:id="rId15"/>
    <p:sldId id="257" r:id="rId16"/>
    <p:sldId id="283" r:id="rId17"/>
    <p:sldId id="284" r:id="rId18"/>
    <p:sldId id="285" r:id="rId19"/>
    <p:sldId id="286" r:id="rId20"/>
    <p:sldId id="287" r:id="rId21"/>
    <p:sldId id="288" r:id="rId22"/>
    <p:sldId id="28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2" autoAdjust="0"/>
    <p:restoredTop sz="94609" autoAdjust="0"/>
  </p:normalViewPr>
  <p:slideViewPr>
    <p:cSldViewPr snapToGrid="0">
      <p:cViewPr>
        <p:scale>
          <a:sx n="47" d="100"/>
          <a:sy n="47" d="100"/>
        </p:scale>
        <p:origin x="1488" y="7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4AA8C0-FCAF-4A43-A033-681EFBD2D906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D67262D5-DFA2-477C-AD17-C33C5AA95E47}">
      <dgm:prSet phldrT="[텍스트]" custT="1"/>
      <dgm:spPr/>
      <dgm:t>
        <a:bodyPr/>
        <a:lstStyle/>
        <a:p>
          <a:pPr latinLnBrk="1"/>
          <a:r>
            <a:rPr lang="ko-KR" altLang="en-US" sz="1800" b="1" dirty="0" smtClean="0"/>
            <a:t>연구자 및 </a:t>
          </a:r>
          <a:r>
            <a:rPr lang="ko-KR" altLang="en-US" sz="1800" b="1" dirty="0" smtClean="0"/>
            <a:t>대학 등의 </a:t>
          </a:r>
          <a:r>
            <a:rPr lang="ko-KR" altLang="en-US" sz="1800" b="1" dirty="0" smtClean="0"/>
            <a:t>역할과 책임 강화</a:t>
          </a:r>
          <a:endParaRPr lang="ko-KR" altLang="en-US" sz="2400" b="0" dirty="0">
            <a:effectLst/>
            <a:latin typeface="+mn-ea"/>
            <a:ea typeface="+mn-ea"/>
          </a:endParaRPr>
        </a:p>
      </dgm:t>
    </dgm:pt>
    <dgm:pt modelId="{7BF3EE1B-383F-471E-B830-ABE4E81F8323}" type="parTrans" cxnId="{832B57AC-5807-4324-B845-6C3BD8DF8187}">
      <dgm:prSet/>
      <dgm:spPr/>
      <dgm:t>
        <a:bodyPr/>
        <a:lstStyle/>
        <a:p>
          <a:pPr latinLnBrk="1"/>
          <a:endParaRPr lang="ko-KR" altLang="en-US" sz="1200" b="0">
            <a:latin typeface="+mn-ea"/>
            <a:ea typeface="+mn-ea"/>
          </a:endParaRPr>
        </a:p>
      </dgm:t>
    </dgm:pt>
    <dgm:pt modelId="{F7D53922-A5DF-448C-9005-E3BC008788A1}" type="sibTrans" cxnId="{832B57AC-5807-4324-B845-6C3BD8DF8187}">
      <dgm:prSet/>
      <dgm:spPr/>
      <dgm:t>
        <a:bodyPr/>
        <a:lstStyle/>
        <a:p>
          <a:pPr latinLnBrk="1"/>
          <a:endParaRPr lang="ko-KR" altLang="en-US" sz="1200" b="0">
            <a:latin typeface="+mn-ea"/>
            <a:ea typeface="+mn-ea"/>
          </a:endParaRPr>
        </a:p>
      </dgm:t>
    </dgm:pt>
    <dgm:pt modelId="{901252BC-D730-42E2-8085-AEC5C9BA2853}">
      <dgm:prSet phldrT="[텍스트]" custT="1"/>
      <dgm:spPr/>
      <dgm:t>
        <a:bodyPr/>
        <a:lstStyle/>
        <a:p>
          <a:pPr latinLnBrk="1"/>
          <a:r>
            <a:rPr lang="ko-KR" altLang="en-US" sz="1800" b="1" kern="700" dirty="0" smtClean="0"/>
            <a:t>연구부정행위 개념의 구체화</a:t>
          </a:r>
          <a:endParaRPr lang="ko-KR" altLang="en-US" sz="2400" b="1" kern="700" spc="-100" baseline="0" dirty="0">
            <a:latin typeface="+mn-ea"/>
            <a:ea typeface="+mn-ea"/>
          </a:endParaRPr>
        </a:p>
      </dgm:t>
    </dgm:pt>
    <dgm:pt modelId="{F18996C4-2B7D-4B0A-A426-2252F442163E}" type="parTrans" cxnId="{37C7447E-D081-4300-B287-D62B9B979F56}">
      <dgm:prSet/>
      <dgm:spPr/>
      <dgm:t>
        <a:bodyPr/>
        <a:lstStyle/>
        <a:p>
          <a:pPr latinLnBrk="1"/>
          <a:endParaRPr lang="ko-KR" altLang="en-US" sz="1200" b="0">
            <a:latin typeface="+mn-ea"/>
            <a:ea typeface="+mn-ea"/>
          </a:endParaRPr>
        </a:p>
      </dgm:t>
    </dgm:pt>
    <dgm:pt modelId="{AFE5559E-2EA7-4D05-B06D-711813E653CA}" type="sibTrans" cxnId="{37C7447E-D081-4300-B287-D62B9B979F56}">
      <dgm:prSet/>
      <dgm:spPr/>
      <dgm:t>
        <a:bodyPr/>
        <a:lstStyle/>
        <a:p>
          <a:pPr latinLnBrk="1"/>
          <a:endParaRPr lang="ko-KR" altLang="en-US" sz="1200" b="0">
            <a:latin typeface="+mn-ea"/>
            <a:ea typeface="+mn-ea"/>
          </a:endParaRPr>
        </a:p>
      </dgm:t>
    </dgm:pt>
    <dgm:pt modelId="{631FA46D-B18B-4B12-BB09-5DFBDFD7E28D}">
      <dgm:prSet phldrT="[텍스트]" custT="1"/>
      <dgm:spPr/>
      <dgm:t>
        <a:bodyPr/>
        <a:lstStyle/>
        <a:p>
          <a:pPr latinLnBrk="1"/>
          <a:r>
            <a:rPr lang="ko-KR" altLang="en-US" sz="1800" b="1" dirty="0" smtClean="0"/>
            <a:t>연구부정행위 검증 개선</a:t>
          </a:r>
          <a:endParaRPr lang="ko-KR" altLang="en-US" sz="2400" b="0" dirty="0">
            <a:latin typeface="+mn-ea"/>
            <a:ea typeface="+mn-ea"/>
          </a:endParaRPr>
        </a:p>
      </dgm:t>
    </dgm:pt>
    <dgm:pt modelId="{2DAD04D6-5690-484B-B113-D68A7BAD2797}" type="parTrans" cxnId="{52C25252-2778-428E-AEEA-476A66324B29}">
      <dgm:prSet/>
      <dgm:spPr/>
      <dgm:t>
        <a:bodyPr/>
        <a:lstStyle/>
        <a:p>
          <a:pPr latinLnBrk="1"/>
          <a:endParaRPr lang="ko-KR" altLang="en-US" sz="1200" b="0">
            <a:latin typeface="+mn-ea"/>
            <a:ea typeface="+mn-ea"/>
          </a:endParaRPr>
        </a:p>
      </dgm:t>
    </dgm:pt>
    <dgm:pt modelId="{B1E103EC-2C62-46C8-AE5D-AC977226E60F}" type="sibTrans" cxnId="{52C25252-2778-428E-AEEA-476A66324B29}">
      <dgm:prSet/>
      <dgm:spPr/>
      <dgm:t>
        <a:bodyPr/>
        <a:lstStyle/>
        <a:p>
          <a:pPr latinLnBrk="1"/>
          <a:endParaRPr lang="ko-KR" altLang="en-US" sz="1200" b="0">
            <a:latin typeface="+mn-ea"/>
            <a:ea typeface="+mn-ea"/>
          </a:endParaRPr>
        </a:p>
      </dgm:t>
    </dgm:pt>
    <dgm:pt modelId="{C99CE30B-2ACE-4F01-9D3E-FAAE04C702F6}" type="pres">
      <dgm:prSet presAssocID="{B04AA8C0-FCAF-4A43-A033-681EFBD2D90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3841026-4E23-4947-AE81-8A41F0892904}" type="pres">
      <dgm:prSet presAssocID="{D67262D5-DFA2-477C-AD17-C33C5AA95E47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40C49C66-1CC9-428C-8F93-21BB35A47789}" type="pres">
      <dgm:prSet presAssocID="{D67262D5-DFA2-477C-AD17-C33C5AA95E47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D096D508-2277-4554-9394-447B492C9D0A}" type="pres">
      <dgm:prSet presAssocID="{D67262D5-DFA2-477C-AD17-C33C5AA95E47}" presName="parentText" presStyleLbl="node1" presStyleIdx="0" presStyleCnt="3" custScaleX="122016" custLinFactX="30044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8F57BA2-46C5-470A-8316-C6F2148C02CF}" type="pres">
      <dgm:prSet presAssocID="{D67262D5-DFA2-477C-AD17-C33C5AA95E47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8FBC838F-796A-48AD-93F8-BEDA3396855E}" type="pres">
      <dgm:prSet presAssocID="{D67262D5-DFA2-477C-AD17-C33C5AA95E47}" presName="childText" presStyleLbl="conFgAcc1" presStyleIdx="0" presStyleCnt="3" custLinFactNeighborY="2550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2516085-1369-4766-A35C-35ADC3F09F5F}" type="pres">
      <dgm:prSet presAssocID="{F7D53922-A5DF-448C-9005-E3BC008788A1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08EA2472-ED74-483C-96F7-AB4A44081DB5}" type="pres">
      <dgm:prSet presAssocID="{901252BC-D730-42E2-8085-AEC5C9BA2853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8EABBA1E-F49A-450D-95FC-BB6944439755}" type="pres">
      <dgm:prSet presAssocID="{901252BC-D730-42E2-8085-AEC5C9BA2853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434B99F1-C6A4-4E36-9DEF-ED07253D6112}" type="pres">
      <dgm:prSet presAssocID="{901252BC-D730-42E2-8085-AEC5C9BA2853}" presName="parentText" presStyleLbl="node1" presStyleIdx="1" presStyleCnt="3" custScaleX="122016" custLinFactX="30044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DF4653E-C1E2-45AB-BFCB-D8FC2FFE4613}" type="pres">
      <dgm:prSet presAssocID="{901252BC-D730-42E2-8085-AEC5C9BA2853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808093E9-C376-4235-B348-FB4A50D63B32}" type="pres">
      <dgm:prSet presAssocID="{901252BC-D730-42E2-8085-AEC5C9BA285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6B0535D-B372-4861-8A41-5C28A0587A9A}" type="pres">
      <dgm:prSet presAssocID="{AFE5559E-2EA7-4D05-B06D-711813E653CA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53DAF795-C7F6-48F9-9F29-B8D6CA8889F3}" type="pres">
      <dgm:prSet presAssocID="{631FA46D-B18B-4B12-BB09-5DFBDFD7E28D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76B445F1-3072-4221-9E5E-6E174519A091}" type="pres">
      <dgm:prSet presAssocID="{631FA46D-B18B-4B12-BB09-5DFBDFD7E28D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11481F17-45BC-4EE2-A89C-635A829CC438}" type="pres">
      <dgm:prSet presAssocID="{631FA46D-B18B-4B12-BB09-5DFBDFD7E28D}" presName="parentText" presStyleLbl="node1" presStyleIdx="2" presStyleCnt="3" custScaleX="122016" custLinFactX="30044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41CDA3A-3059-45CF-A3EC-D1728155454D}" type="pres">
      <dgm:prSet presAssocID="{631FA46D-B18B-4B12-BB09-5DFBDFD7E28D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DC40168E-F1CC-45AA-851E-E2405C8C6F11}" type="pres">
      <dgm:prSet presAssocID="{631FA46D-B18B-4B12-BB09-5DFBDFD7E28D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567B094-040A-4D84-AE3D-9322B1279E2C}" type="presOf" srcId="{631FA46D-B18B-4B12-BB09-5DFBDFD7E28D}" destId="{76B445F1-3072-4221-9E5E-6E174519A091}" srcOrd="0" destOrd="0" presId="urn:microsoft.com/office/officeart/2005/8/layout/list1"/>
    <dgm:cxn modelId="{37C7447E-D081-4300-B287-D62B9B979F56}" srcId="{B04AA8C0-FCAF-4A43-A033-681EFBD2D906}" destId="{901252BC-D730-42E2-8085-AEC5C9BA2853}" srcOrd="1" destOrd="0" parTransId="{F18996C4-2B7D-4B0A-A426-2252F442163E}" sibTransId="{AFE5559E-2EA7-4D05-B06D-711813E653CA}"/>
    <dgm:cxn modelId="{0BD2872E-9CD4-40C1-BD9C-A7CB27F1BD59}" type="presOf" srcId="{631FA46D-B18B-4B12-BB09-5DFBDFD7E28D}" destId="{11481F17-45BC-4EE2-A89C-635A829CC438}" srcOrd="1" destOrd="0" presId="urn:microsoft.com/office/officeart/2005/8/layout/list1"/>
    <dgm:cxn modelId="{A70BAE49-2EE3-4E52-BCDE-DAACEB6EFB13}" type="presOf" srcId="{D67262D5-DFA2-477C-AD17-C33C5AA95E47}" destId="{D096D508-2277-4554-9394-447B492C9D0A}" srcOrd="1" destOrd="0" presId="urn:microsoft.com/office/officeart/2005/8/layout/list1"/>
    <dgm:cxn modelId="{B7F23ACE-1CB7-43B0-8135-F655F15B7A56}" type="presOf" srcId="{B04AA8C0-FCAF-4A43-A033-681EFBD2D906}" destId="{C99CE30B-2ACE-4F01-9D3E-FAAE04C702F6}" srcOrd="0" destOrd="0" presId="urn:microsoft.com/office/officeart/2005/8/layout/list1"/>
    <dgm:cxn modelId="{1E670BAF-A4F7-440B-9E20-1FF6DB6D62F3}" type="presOf" srcId="{901252BC-D730-42E2-8085-AEC5C9BA2853}" destId="{8EABBA1E-F49A-450D-95FC-BB6944439755}" srcOrd="0" destOrd="0" presId="urn:microsoft.com/office/officeart/2005/8/layout/list1"/>
    <dgm:cxn modelId="{832B57AC-5807-4324-B845-6C3BD8DF8187}" srcId="{B04AA8C0-FCAF-4A43-A033-681EFBD2D906}" destId="{D67262D5-DFA2-477C-AD17-C33C5AA95E47}" srcOrd="0" destOrd="0" parTransId="{7BF3EE1B-383F-471E-B830-ABE4E81F8323}" sibTransId="{F7D53922-A5DF-448C-9005-E3BC008788A1}"/>
    <dgm:cxn modelId="{80ACC926-0DA0-40D1-89E6-7FD179B5D3AA}" type="presOf" srcId="{D67262D5-DFA2-477C-AD17-C33C5AA95E47}" destId="{40C49C66-1CC9-428C-8F93-21BB35A47789}" srcOrd="0" destOrd="0" presId="urn:microsoft.com/office/officeart/2005/8/layout/list1"/>
    <dgm:cxn modelId="{131081FD-C2EE-42F9-BF77-C45806DDF296}" type="presOf" srcId="{901252BC-D730-42E2-8085-AEC5C9BA2853}" destId="{434B99F1-C6A4-4E36-9DEF-ED07253D6112}" srcOrd="1" destOrd="0" presId="urn:microsoft.com/office/officeart/2005/8/layout/list1"/>
    <dgm:cxn modelId="{52C25252-2778-428E-AEEA-476A66324B29}" srcId="{B04AA8C0-FCAF-4A43-A033-681EFBD2D906}" destId="{631FA46D-B18B-4B12-BB09-5DFBDFD7E28D}" srcOrd="2" destOrd="0" parTransId="{2DAD04D6-5690-484B-B113-D68A7BAD2797}" sibTransId="{B1E103EC-2C62-46C8-AE5D-AC977226E60F}"/>
    <dgm:cxn modelId="{6B8655C4-154D-4844-ADC9-14CFBBF5AC38}" type="presParOf" srcId="{C99CE30B-2ACE-4F01-9D3E-FAAE04C702F6}" destId="{D3841026-4E23-4947-AE81-8A41F0892904}" srcOrd="0" destOrd="0" presId="urn:microsoft.com/office/officeart/2005/8/layout/list1"/>
    <dgm:cxn modelId="{6674B1D3-92E6-4295-9792-4C85450330D2}" type="presParOf" srcId="{D3841026-4E23-4947-AE81-8A41F0892904}" destId="{40C49C66-1CC9-428C-8F93-21BB35A47789}" srcOrd="0" destOrd="0" presId="urn:microsoft.com/office/officeart/2005/8/layout/list1"/>
    <dgm:cxn modelId="{F0EFA662-2A31-4EB2-B497-120DDEF18C69}" type="presParOf" srcId="{D3841026-4E23-4947-AE81-8A41F0892904}" destId="{D096D508-2277-4554-9394-447B492C9D0A}" srcOrd="1" destOrd="0" presId="urn:microsoft.com/office/officeart/2005/8/layout/list1"/>
    <dgm:cxn modelId="{7EBCD565-CAC9-4998-9307-BCF4A7B5B479}" type="presParOf" srcId="{C99CE30B-2ACE-4F01-9D3E-FAAE04C702F6}" destId="{48F57BA2-46C5-470A-8316-C6F2148C02CF}" srcOrd="1" destOrd="0" presId="urn:microsoft.com/office/officeart/2005/8/layout/list1"/>
    <dgm:cxn modelId="{70369AAA-3CCB-4C04-B483-35F23892576D}" type="presParOf" srcId="{C99CE30B-2ACE-4F01-9D3E-FAAE04C702F6}" destId="{8FBC838F-796A-48AD-93F8-BEDA3396855E}" srcOrd="2" destOrd="0" presId="urn:microsoft.com/office/officeart/2005/8/layout/list1"/>
    <dgm:cxn modelId="{F681F044-2DDD-4F9A-9222-8A5F75E1BF0A}" type="presParOf" srcId="{C99CE30B-2ACE-4F01-9D3E-FAAE04C702F6}" destId="{B2516085-1369-4766-A35C-35ADC3F09F5F}" srcOrd="3" destOrd="0" presId="urn:microsoft.com/office/officeart/2005/8/layout/list1"/>
    <dgm:cxn modelId="{60448BAE-3CAD-4EC2-9865-BA5DE5BB760E}" type="presParOf" srcId="{C99CE30B-2ACE-4F01-9D3E-FAAE04C702F6}" destId="{08EA2472-ED74-483C-96F7-AB4A44081DB5}" srcOrd="4" destOrd="0" presId="urn:microsoft.com/office/officeart/2005/8/layout/list1"/>
    <dgm:cxn modelId="{BCBADFED-2CCC-4719-9666-E4A9AAE39834}" type="presParOf" srcId="{08EA2472-ED74-483C-96F7-AB4A44081DB5}" destId="{8EABBA1E-F49A-450D-95FC-BB6944439755}" srcOrd="0" destOrd="0" presId="urn:microsoft.com/office/officeart/2005/8/layout/list1"/>
    <dgm:cxn modelId="{272D47F7-70A4-4095-A27B-32F133205BE6}" type="presParOf" srcId="{08EA2472-ED74-483C-96F7-AB4A44081DB5}" destId="{434B99F1-C6A4-4E36-9DEF-ED07253D6112}" srcOrd="1" destOrd="0" presId="urn:microsoft.com/office/officeart/2005/8/layout/list1"/>
    <dgm:cxn modelId="{D6868CE1-7EE5-4C03-9B00-BEA290833AC3}" type="presParOf" srcId="{C99CE30B-2ACE-4F01-9D3E-FAAE04C702F6}" destId="{0DF4653E-C1E2-45AB-BFCB-D8FC2FFE4613}" srcOrd="5" destOrd="0" presId="urn:microsoft.com/office/officeart/2005/8/layout/list1"/>
    <dgm:cxn modelId="{4EF32EED-CDDA-43C2-BC03-C2ABCAD24B99}" type="presParOf" srcId="{C99CE30B-2ACE-4F01-9D3E-FAAE04C702F6}" destId="{808093E9-C376-4235-B348-FB4A50D63B32}" srcOrd="6" destOrd="0" presId="urn:microsoft.com/office/officeart/2005/8/layout/list1"/>
    <dgm:cxn modelId="{B7641E8A-9E52-49B7-A68C-BDE89C40DFE2}" type="presParOf" srcId="{C99CE30B-2ACE-4F01-9D3E-FAAE04C702F6}" destId="{56B0535D-B372-4861-8A41-5C28A0587A9A}" srcOrd="7" destOrd="0" presId="urn:microsoft.com/office/officeart/2005/8/layout/list1"/>
    <dgm:cxn modelId="{65280609-7527-4C06-9141-D07D24AF380B}" type="presParOf" srcId="{C99CE30B-2ACE-4F01-9D3E-FAAE04C702F6}" destId="{53DAF795-C7F6-48F9-9F29-B8D6CA8889F3}" srcOrd="8" destOrd="0" presId="urn:microsoft.com/office/officeart/2005/8/layout/list1"/>
    <dgm:cxn modelId="{E09C536E-D0F2-436B-80A2-A2FF7B1EE77C}" type="presParOf" srcId="{53DAF795-C7F6-48F9-9F29-B8D6CA8889F3}" destId="{76B445F1-3072-4221-9E5E-6E174519A091}" srcOrd="0" destOrd="0" presId="urn:microsoft.com/office/officeart/2005/8/layout/list1"/>
    <dgm:cxn modelId="{BDE1BD92-EC83-41AA-B0E6-6EFFEDDEC746}" type="presParOf" srcId="{53DAF795-C7F6-48F9-9F29-B8D6CA8889F3}" destId="{11481F17-45BC-4EE2-A89C-635A829CC438}" srcOrd="1" destOrd="0" presId="urn:microsoft.com/office/officeart/2005/8/layout/list1"/>
    <dgm:cxn modelId="{A9245E0C-AB0F-4476-BBF8-7B6131A4E0C1}" type="presParOf" srcId="{C99CE30B-2ACE-4F01-9D3E-FAAE04C702F6}" destId="{E41CDA3A-3059-45CF-A3EC-D1728155454D}" srcOrd="9" destOrd="0" presId="urn:microsoft.com/office/officeart/2005/8/layout/list1"/>
    <dgm:cxn modelId="{989E29CE-3323-4397-9AC9-C4BC143C5848}" type="presParOf" srcId="{C99CE30B-2ACE-4F01-9D3E-FAAE04C702F6}" destId="{DC40168E-F1CC-45AA-851E-E2405C8C6F1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C838F-796A-48AD-93F8-BEDA3396855E}">
      <dsp:nvSpPr>
        <dsp:cNvPr id="0" name=""/>
        <dsp:cNvSpPr/>
      </dsp:nvSpPr>
      <dsp:spPr>
        <a:xfrm>
          <a:off x="0" y="440656"/>
          <a:ext cx="7921575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96D508-2277-4554-9394-447B492C9D0A}">
      <dsp:nvSpPr>
        <dsp:cNvPr id="0" name=""/>
        <dsp:cNvSpPr/>
      </dsp:nvSpPr>
      <dsp:spPr>
        <a:xfrm>
          <a:off x="1155662" y="37222"/>
          <a:ext cx="6765912" cy="7380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hade val="100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hade val="100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92" tIns="0" rIns="209592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 smtClean="0"/>
            <a:t>연구자 및 </a:t>
          </a:r>
          <a:r>
            <a:rPr lang="ko-KR" altLang="en-US" sz="1800" b="1" kern="1200" dirty="0" smtClean="0"/>
            <a:t>대학 등의 </a:t>
          </a:r>
          <a:r>
            <a:rPr lang="ko-KR" altLang="en-US" sz="1800" b="1" kern="1200" dirty="0" smtClean="0"/>
            <a:t>역할과 책임 강화</a:t>
          </a:r>
          <a:endParaRPr lang="ko-KR" altLang="en-US" sz="2400" b="0" kern="1200" dirty="0">
            <a:effectLst/>
            <a:latin typeface="+mn-ea"/>
            <a:ea typeface="+mn-ea"/>
          </a:endParaRPr>
        </a:p>
      </dsp:txBody>
      <dsp:txXfrm>
        <a:off x="1191688" y="73248"/>
        <a:ext cx="6693860" cy="665948"/>
      </dsp:txXfrm>
    </dsp:sp>
    <dsp:sp modelId="{808093E9-C376-4235-B348-FB4A50D63B32}">
      <dsp:nvSpPr>
        <dsp:cNvPr id="0" name=""/>
        <dsp:cNvSpPr/>
      </dsp:nvSpPr>
      <dsp:spPr>
        <a:xfrm>
          <a:off x="0" y="1540222"/>
          <a:ext cx="7921575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2266038"/>
              <a:satOff val="2948"/>
              <a:lumOff val="196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4B99F1-C6A4-4E36-9DEF-ED07253D6112}">
      <dsp:nvSpPr>
        <dsp:cNvPr id="0" name=""/>
        <dsp:cNvSpPr/>
      </dsp:nvSpPr>
      <dsp:spPr>
        <a:xfrm>
          <a:off x="1155662" y="1171222"/>
          <a:ext cx="6765912" cy="738000"/>
        </a:xfrm>
        <a:prstGeom prst="roundRect">
          <a:avLst/>
        </a:prstGeom>
        <a:gradFill rotWithShape="0">
          <a:gsLst>
            <a:gs pos="0">
              <a:schemeClr val="accent4">
                <a:hueOff val="2266038"/>
                <a:satOff val="2948"/>
                <a:lumOff val="196"/>
                <a:alphaOff val="0"/>
                <a:tint val="43000"/>
                <a:shade val="100000"/>
                <a:satMod val="165000"/>
              </a:schemeClr>
            </a:gs>
            <a:gs pos="55000">
              <a:schemeClr val="accent4">
                <a:hueOff val="2266038"/>
                <a:satOff val="2948"/>
                <a:lumOff val="196"/>
                <a:alphaOff val="0"/>
                <a:tint val="83000"/>
                <a:shade val="100000"/>
                <a:satMod val="155000"/>
              </a:schemeClr>
            </a:gs>
            <a:gs pos="100000">
              <a:schemeClr val="accent4">
                <a:hueOff val="2266038"/>
                <a:satOff val="2948"/>
                <a:lumOff val="196"/>
                <a:alphaOff val="0"/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92" tIns="0" rIns="209592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700" dirty="0" smtClean="0"/>
            <a:t>연구부정행위 개념의 구체화</a:t>
          </a:r>
          <a:endParaRPr lang="ko-KR" altLang="en-US" sz="2400" b="1" kern="700" spc="-100" baseline="0" dirty="0">
            <a:latin typeface="+mn-ea"/>
            <a:ea typeface="+mn-ea"/>
          </a:endParaRPr>
        </a:p>
      </dsp:txBody>
      <dsp:txXfrm>
        <a:off x="1191688" y="1207248"/>
        <a:ext cx="6693860" cy="665948"/>
      </dsp:txXfrm>
    </dsp:sp>
    <dsp:sp modelId="{DC40168E-F1CC-45AA-851E-E2405C8C6F11}">
      <dsp:nvSpPr>
        <dsp:cNvPr id="0" name=""/>
        <dsp:cNvSpPr/>
      </dsp:nvSpPr>
      <dsp:spPr>
        <a:xfrm>
          <a:off x="0" y="2674222"/>
          <a:ext cx="7921575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4532076"/>
              <a:satOff val="5895"/>
              <a:lumOff val="39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1481F17-45BC-4EE2-A89C-635A829CC438}">
      <dsp:nvSpPr>
        <dsp:cNvPr id="0" name=""/>
        <dsp:cNvSpPr/>
      </dsp:nvSpPr>
      <dsp:spPr>
        <a:xfrm>
          <a:off x="1155662" y="2305222"/>
          <a:ext cx="6765912" cy="738000"/>
        </a:xfrm>
        <a:prstGeom prst="roundRect">
          <a:avLst/>
        </a:prstGeom>
        <a:gradFill rotWithShape="0">
          <a:gsLst>
            <a:gs pos="0">
              <a:schemeClr val="accent4">
                <a:hueOff val="4532076"/>
                <a:satOff val="5895"/>
                <a:lumOff val="392"/>
                <a:alphaOff val="0"/>
                <a:tint val="43000"/>
                <a:shade val="100000"/>
                <a:satMod val="165000"/>
              </a:schemeClr>
            </a:gs>
            <a:gs pos="55000">
              <a:schemeClr val="accent4">
                <a:hueOff val="4532076"/>
                <a:satOff val="5895"/>
                <a:lumOff val="392"/>
                <a:alphaOff val="0"/>
                <a:tint val="83000"/>
                <a:shade val="100000"/>
                <a:satMod val="155000"/>
              </a:schemeClr>
            </a:gs>
            <a:gs pos="100000">
              <a:schemeClr val="accent4">
                <a:hueOff val="4532076"/>
                <a:satOff val="5895"/>
                <a:lumOff val="392"/>
                <a:alphaOff val="0"/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92" tIns="0" rIns="209592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 smtClean="0"/>
            <a:t>연구부정행위 검증 개선</a:t>
          </a:r>
          <a:endParaRPr lang="ko-KR" altLang="en-US" sz="2400" b="0" kern="1200" dirty="0">
            <a:latin typeface="+mn-ea"/>
            <a:ea typeface="+mn-ea"/>
          </a:endParaRPr>
        </a:p>
      </dsp:txBody>
      <dsp:txXfrm>
        <a:off x="1191688" y="2341248"/>
        <a:ext cx="6693860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DEF57-CA85-441D-A386-A83CCD827EA0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49CA2-D29C-473E-BEE8-07E53A32D0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0360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fld id="{E5EE0A3D-8C60-4D08-B6A1-1C1E3AF00351}" type="slidenum">
              <a:rPr kumimoji="0" lang="ko-KR" altLang="en-US" smtClean="0">
                <a:ea typeface="맑은 고딕" panose="020B0503020000020004" pitchFamily="50" charset="-127"/>
              </a:rPr>
              <a:pPr/>
              <a:t>4</a:t>
            </a:fld>
            <a:endParaRPr kumimoji="0" lang="ko-KR" altLang="en-US" smtClean="0"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5916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fld id="{E60B8398-9A52-4D20-8BA6-E76508F9A5EF}" type="slidenum">
              <a:rPr kumimoji="0" lang="ko-KR" altLang="en-US" smtClean="0">
                <a:ea typeface="맑은 고딕" panose="020B0503020000020004" pitchFamily="50" charset="-127"/>
              </a:rPr>
              <a:pPr/>
              <a:t>5</a:t>
            </a:fld>
            <a:endParaRPr kumimoji="0" lang="ko-KR" altLang="en-US" smtClean="0"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17500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fld id="{CAB1A88F-9ECE-4EF6-9924-3BB00EFFFE51}" type="slidenum">
              <a:rPr kumimoji="0" lang="ko-KR" altLang="en-US" smtClean="0">
                <a:ea typeface="맑은 고딕" panose="020B0503020000020004" pitchFamily="50" charset="-127"/>
              </a:rPr>
              <a:pPr/>
              <a:t>6</a:t>
            </a:fld>
            <a:endParaRPr kumimoji="0" lang="ko-KR" altLang="en-US" smtClean="0"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478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fld id="{BD473660-D8DC-4A9D-848F-09EB35ECD704}" type="slidenum">
              <a:rPr kumimoji="0" lang="ko-KR" altLang="en-US" smtClean="0">
                <a:ea typeface="맑은 고딕" panose="020B0503020000020004" pitchFamily="50" charset="-127"/>
              </a:rPr>
              <a:pPr/>
              <a:t>7</a:t>
            </a:fld>
            <a:endParaRPr kumimoji="0" lang="ko-KR" altLang="en-US" smtClean="0"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8853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49CA2-D29C-473E-BEE8-07E53A32D07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9390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fld id="{8E5563C2-0448-4D4C-AE68-B2FE727101CF}" type="slidenum">
              <a:rPr kumimoji="0" lang="ko-KR" altLang="en-US" smtClean="0">
                <a:ea typeface="맑은 고딕" panose="020B0503020000020004" pitchFamily="50" charset="-127"/>
              </a:rPr>
              <a:pPr/>
              <a:t>13</a:t>
            </a:fld>
            <a:endParaRPr kumimoji="0" lang="ko-KR" altLang="en-US" smtClean="0"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7864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832" y="3118105"/>
            <a:ext cx="10375392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10948416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782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257432" cy="452596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38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5400000">
            <a:off x="7182612" y="2048256"/>
            <a:ext cx="6519672" cy="2414016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8737600" y="6135624"/>
            <a:ext cx="1316736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74908" y="1379355"/>
            <a:ext cx="719328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72672" y="0"/>
            <a:ext cx="719328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231136" cy="585216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436864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297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3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728" y="3044952"/>
            <a:ext cx="6254496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3813048"/>
            <a:ext cx="103632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74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69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27632"/>
            <a:ext cx="5386917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860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93368" y="1627632"/>
            <a:ext cx="5389033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860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65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8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0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15"/>
          <p:cNvSpPr/>
          <p:nvPr/>
        </p:nvSpPr>
        <p:spPr bwMode="gray">
          <a:xfrm>
            <a:off x="11789664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006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548640"/>
            <a:ext cx="10265664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7936" y="1645920"/>
            <a:ext cx="3755136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645920"/>
            <a:ext cx="6400800" cy="44805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2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1824" y="658368"/>
            <a:ext cx="73152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2389632" y="1618488"/>
            <a:ext cx="73152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632" y="5413248"/>
            <a:ext cx="73152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435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115824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0887456" y="996696"/>
            <a:ext cx="1304544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2377440" y="0"/>
            <a:ext cx="2596896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243072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9496"/>
            <a:ext cx="109728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27264" y="6537960"/>
            <a:ext cx="3860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9536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52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60831" y="3118105"/>
            <a:ext cx="9730043" cy="3298193"/>
          </a:xfrm>
        </p:spPr>
        <p:txBody>
          <a:bodyPr>
            <a:normAutofit/>
          </a:bodyPr>
          <a:lstStyle/>
          <a:p>
            <a:pPr algn="ctr"/>
            <a:r>
              <a:rPr lang="ko-KR" altLang="en-US" dirty="0" smtClean="0"/>
              <a:t>연구와 연구윤리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2700" dirty="0" smtClean="0">
                <a:latin typeface="KBIZ한마음명조 B" panose="02020503020101020101" pitchFamily="18" charset="-127"/>
                <a:ea typeface="KBIZ한마음명조 B" panose="02020503020101020101" pitchFamily="18" charset="-127"/>
              </a:rPr>
              <a:t>김민진</a:t>
            </a:r>
            <a:r>
              <a:rPr lang="en-US" altLang="ko-KR" sz="2700" dirty="0">
                <a:latin typeface="KBIZ한마음명조 B" panose="02020503020101020101" pitchFamily="18" charset="-127"/>
                <a:ea typeface="KBIZ한마음명조 B" panose="02020503020101020101" pitchFamily="18" charset="-127"/>
              </a:rPr>
              <a:t/>
            </a:r>
            <a:br>
              <a:rPr lang="en-US" altLang="ko-KR" sz="2700" dirty="0">
                <a:latin typeface="KBIZ한마음명조 B" panose="02020503020101020101" pitchFamily="18" charset="-127"/>
                <a:ea typeface="KBIZ한마음명조 B" panose="02020503020101020101" pitchFamily="18" charset="-127"/>
              </a:rPr>
            </a:br>
            <a:r>
              <a:rPr lang="ko-KR" altLang="en-US" sz="2700" dirty="0" smtClean="0">
                <a:latin typeface="KBIZ한마음명조 B" panose="02020503020101020101" pitchFamily="18" charset="-127"/>
                <a:ea typeface="KBIZ한마음명조 B" panose="02020503020101020101" pitchFamily="18" charset="-127"/>
              </a:rPr>
              <a:t>중앙대학교 유아교육과 교수 </a:t>
            </a:r>
            <a:endParaRPr lang="ko-KR" altLang="en-US" sz="2700" dirty="0">
              <a:latin typeface="KBIZ한마음명조 B" panose="02020503020101020101" pitchFamily="18" charset="-127"/>
              <a:ea typeface="KBIZ한마음명조 B" panose="0202050302010102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7979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논문 쪼개기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2070847"/>
            <a:ext cx="10972800" cy="4055317"/>
          </a:xfrm>
        </p:spPr>
        <p:txBody>
          <a:bodyPr/>
          <a:lstStyle/>
          <a:p>
            <a:pPr fontAlgn="base">
              <a:lnSpc>
                <a:spcPct val="130000"/>
              </a:lnSpc>
            </a:pPr>
            <a:r>
              <a:rPr lang="en-US" altLang="ko-KR" dirty="0" smtClean="0"/>
              <a:t> </a:t>
            </a:r>
            <a:r>
              <a:rPr lang="ko-KR" altLang="en-US" dirty="0"/>
              <a:t>연구결과를 분할하는 것으로 한 편의 논문은 방법을 강조하고</a:t>
            </a:r>
            <a:r>
              <a:rPr lang="en-US" altLang="ko-KR" dirty="0"/>
              <a:t>, </a:t>
            </a:r>
            <a:r>
              <a:rPr lang="ko-KR" altLang="en-US" dirty="0"/>
              <a:t>또 다른 한 편의 논문은 </a:t>
            </a:r>
            <a:r>
              <a:rPr lang="ko-KR" altLang="en-US" dirty="0"/>
              <a:t>대상 </a:t>
            </a:r>
            <a:r>
              <a:rPr lang="ko-KR" altLang="en-US" dirty="0"/>
              <a:t>중의 일부를 강조한다든지</a:t>
            </a:r>
            <a:r>
              <a:rPr lang="en-US" altLang="ko-KR" dirty="0"/>
              <a:t>, </a:t>
            </a:r>
            <a:r>
              <a:rPr lang="ko-KR" altLang="en-US" dirty="0"/>
              <a:t>동일한 데이터를 다르게 분석한다든지 하여 다른 학술지에 개재하는 것 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5831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부당한 저자 표시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764793"/>
            <a:ext cx="10972800" cy="509320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ko-KR" altLang="en-US" dirty="0"/>
              <a:t>가</a:t>
            </a:r>
            <a:r>
              <a:rPr lang="en-US" altLang="ko-KR" dirty="0"/>
              <a:t>. </a:t>
            </a:r>
            <a:r>
              <a:rPr lang="ko-KR" altLang="en-US" dirty="0"/>
              <a:t>연구내용 또는 결과에 대한 공헌 또는 기여가 없음에도 </a:t>
            </a:r>
            <a:r>
              <a:rPr lang="ko-KR" altLang="en-US" dirty="0" smtClean="0"/>
              <a:t>          </a:t>
            </a:r>
            <a:endParaRPr lang="en-US" altLang="ko-KR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저자 </a:t>
            </a:r>
            <a:r>
              <a:rPr lang="ko-KR" altLang="en-US" dirty="0"/>
              <a:t>자격을 부여하는 경우</a:t>
            </a:r>
            <a:endParaRPr lang="en-US" altLang="ko-KR" dirty="0"/>
          </a:p>
          <a:p>
            <a:pPr marL="0" indent="0">
              <a:lnSpc>
                <a:spcPct val="130000"/>
              </a:lnSpc>
              <a:buNone/>
            </a:pPr>
            <a:endParaRPr lang="en-US" altLang="ko-KR" dirty="0"/>
          </a:p>
          <a:p>
            <a:pPr marL="0" indent="0">
              <a:lnSpc>
                <a:spcPct val="130000"/>
              </a:lnSpc>
              <a:buNone/>
            </a:pPr>
            <a:r>
              <a:rPr lang="ko-KR" altLang="en-US" dirty="0"/>
              <a:t>나</a:t>
            </a:r>
            <a:r>
              <a:rPr lang="en-US" altLang="ko-KR" dirty="0"/>
              <a:t>. </a:t>
            </a:r>
            <a:r>
              <a:rPr lang="ko-KR" altLang="en-US" dirty="0"/>
              <a:t>연구내용 또는 결과에 대한 공헌 또는 기여가 있음에도 </a:t>
            </a:r>
            <a:endParaRPr lang="en-US" altLang="ko-KR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저자 </a:t>
            </a:r>
            <a:r>
              <a:rPr lang="ko-KR" altLang="en-US" dirty="0"/>
              <a:t>자격을 부여하지 않는 경우</a:t>
            </a:r>
            <a:endParaRPr lang="en-US" altLang="ko-KR" dirty="0"/>
          </a:p>
          <a:p>
            <a:pPr marL="0" indent="0">
              <a:lnSpc>
                <a:spcPct val="130000"/>
              </a:lnSpc>
              <a:buNone/>
            </a:pPr>
            <a:endParaRPr lang="en-US" altLang="ko-KR" dirty="0"/>
          </a:p>
          <a:p>
            <a:pPr marL="0" indent="0">
              <a:lnSpc>
                <a:spcPct val="130000"/>
              </a:lnSpc>
              <a:buNone/>
            </a:pPr>
            <a:r>
              <a:rPr lang="ko-KR" altLang="en-US" dirty="0"/>
              <a:t>다</a:t>
            </a:r>
            <a:r>
              <a:rPr lang="en-US" altLang="ko-KR" dirty="0"/>
              <a:t>. </a:t>
            </a:r>
            <a:r>
              <a:rPr lang="ko-KR" altLang="en-US" dirty="0"/>
              <a:t>지도학생의 학위논문을 학술지 등에 지도교수의 </a:t>
            </a:r>
            <a:r>
              <a:rPr lang="ko-KR" altLang="en-US" dirty="0" smtClean="0"/>
              <a:t>단독</a:t>
            </a:r>
            <a:endParaRPr lang="en-US" altLang="ko-KR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 명의로 </a:t>
            </a:r>
            <a:r>
              <a:rPr lang="ko-KR" altLang="en-US" dirty="0"/>
              <a:t>게재</a:t>
            </a:r>
            <a:r>
              <a:rPr lang="en-US" altLang="ko-KR" dirty="0"/>
              <a:t>·</a:t>
            </a:r>
            <a:r>
              <a:rPr lang="ko-KR" altLang="en-US" dirty="0"/>
              <a:t>발표하는 </a:t>
            </a:r>
            <a:r>
              <a:rPr lang="ko-KR" altLang="en-US" dirty="0" smtClean="0"/>
              <a:t>경우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9155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부당한 중복게재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2109216"/>
            <a:ext cx="10972800" cy="401694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 </a:t>
            </a:r>
            <a:r>
              <a:rPr lang="ko-KR" altLang="en-US" dirty="0" smtClean="0"/>
              <a:t>연구자가 자신의 이전 연구결과와 동일 또는 실질적으로 유사한 저작물을 출처표시 없이 게재한 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연구비를 수령하거나 별도의 연구업적으로 인정받는 경우 등 부당한    이익을 얻는 행위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3083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0" y="-85344"/>
            <a:ext cx="12411456" cy="6943344"/>
          </a:xfrm>
          <a:prstGeom prst="roundRect">
            <a:avLst>
              <a:gd name="adj" fmla="val 592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ko-KR" altLang="en-US" sz="1400"/>
          </a:p>
        </p:txBody>
      </p:sp>
      <p:sp>
        <p:nvSpPr>
          <p:cNvPr id="12" name="직사각형 11"/>
          <p:cNvSpPr/>
          <p:nvPr/>
        </p:nvSpPr>
        <p:spPr>
          <a:xfrm>
            <a:off x="1775521" y="1484784"/>
            <a:ext cx="7921575" cy="6300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4">
              <a:hueOff val="-4464770"/>
              <a:satOff val="26899"/>
              <a:lumOff val="215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4" name="그룹 13"/>
          <p:cNvGrpSpPr/>
          <p:nvPr/>
        </p:nvGrpSpPr>
        <p:grpSpPr>
          <a:xfrm>
            <a:off x="2931182" y="1115784"/>
            <a:ext cx="6765912" cy="738000"/>
            <a:chOff x="1155662" y="2305222"/>
            <a:chExt cx="6765912" cy="738000"/>
          </a:xfrm>
          <a:scene3d>
            <a:camera prst="orthographicFront"/>
            <a:lightRig rig="flat" dir="t"/>
          </a:scene3d>
        </p:grpSpPr>
        <p:sp>
          <p:nvSpPr>
            <p:cNvPr id="18" name="모서리가 둥근 직사각형 17"/>
            <p:cNvSpPr/>
            <p:nvPr/>
          </p:nvSpPr>
          <p:spPr>
            <a:xfrm>
              <a:off x="1155662" y="2305222"/>
              <a:ext cx="6765912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모서리가 둥근 직사각형 5"/>
            <p:cNvSpPr/>
            <p:nvPr/>
          </p:nvSpPr>
          <p:spPr>
            <a:xfrm>
              <a:off x="1191688" y="2341248"/>
              <a:ext cx="6693860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9592" tIns="0" rIns="209592" bIns="0" spcCol="1270" anchor="ctr"/>
            <a:lstStyle/>
            <a:p>
              <a:pPr defTabSz="800100" latinLnBrk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b="1" dirty="0"/>
                <a:t>연구부정행위 검증 개선</a:t>
              </a:r>
              <a:endParaRPr lang="ko-KR" altLang="en-US" sz="2400" dirty="0">
                <a:latin typeface="+mn-ea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279650" y="2420938"/>
            <a:ext cx="7704138" cy="10334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476250" algn="just" latinLnBrk="1">
              <a:lnSpc>
                <a:spcPct val="170000"/>
              </a:lnSpc>
              <a:spcBef>
                <a:spcPts val="500"/>
              </a:spcBef>
              <a:defRPr/>
            </a:pPr>
            <a:r>
              <a:rPr lang="ko-KR" altLang="en-US" kern="0">
                <a:solidFill>
                  <a:srgbClr val="000000"/>
                </a:solidFill>
                <a:ea typeface="휴먼명조" panose="02010504000101010101" pitchFamily="2" charset="-127"/>
              </a:rPr>
              <a:t>연구부정행위를 검증하는 개별 대학의 조사위원회에 </a:t>
            </a:r>
            <a:r>
              <a:rPr lang="ko-KR" altLang="en-US" b="1" kern="0">
                <a:solidFill>
                  <a:srgbClr val="000000"/>
                </a:solidFill>
                <a:ea typeface="휴먼명조" panose="02010504000101010101" pitchFamily="2" charset="-127"/>
              </a:rPr>
              <a:t>해당 학문 분야의 외부 </a:t>
            </a:r>
            <a:r>
              <a:rPr lang="ko-KR" altLang="en-US" b="1" kern="0" spc="-20">
                <a:solidFill>
                  <a:srgbClr val="000000"/>
                </a:solidFill>
                <a:ea typeface="휴먼명조" panose="02010504000101010101" pitchFamily="2" charset="-127"/>
              </a:rPr>
              <a:t>전문가를 </a:t>
            </a:r>
            <a:r>
              <a:rPr lang="en-US" altLang="ko-KR" b="1" kern="0" spc="-20">
                <a:solidFill>
                  <a:srgbClr val="000000"/>
                </a:solidFill>
                <a:latin typeface="휴먼명조" panose="02010504000101010101" pitchFamily="2" charset="-127"/>
              </a:rPr>
              <a:t>1</a:t>
            </a:r>
            <a:r>
              <a:rPr lang="ko-KR" altLang="en-US" b="1" kern="0" spc="-20">
                <a:solidFill>
                  <a:srgbClr val="000000"/>
                </a:solidFill>
                <a:ea typeface="휴먼명조" panose="02010504000101010101" pitchFamily="2" charset="-127"/>
              </a:rPr>
              <a:t>인 이상 포함</a:t>
            </a:r>
            <a:r>
              <a:rPr lang="en-US" altLang="ko-KR" sz="1600" b="1" kern="0" spc="-20">
                <a:solidFill>
                  <a:srgbClr val="000000"/>
                </a:solidFill>
                <a:latin typeface="휴먼명조" panose="02010504000101010101" pitchFamily="2" charset="-127"/>
              </a:rPr>
              <a:t>(</a:t>
            </a:r>
            <a:r>
              <a:rPr lang="ko-KR" altLang="en-US" sz="1600" b="1" kern="0" spc="-20">
                <a:solidFill>
                  <a:srgbClr val="000000"/>
                </a:solidFill>
                <a:ea typeface="휴먼명조" panose="02010504000101010101" pitchFamily="2" charset="-127"/>
              </a:rPr>
              <a:t>지침 제</a:t>
            </a:r>
            <a:r>
              <a:rPr lang="en-US" altLang="ko-KR" sz="1600" b="1" kern="0" spc="-20">
                <a:solidFill>
                  <a:srgbClr val="000000"/>
                </a:solidFill>
                <a:latin typeface="휴먼명조" panose="02010504000101010101" pitchFamily="2" charset="-127"/>
              </a:rPr>
              <a:t>21</a:t>
            </a:r>
            <a:r>
              <a:rPr lang="ko-KR" altLang="en-US" sz="1600" b="1" kern="0" spc="-20">
                <a:solidFill>
                  <a:srgbClr val="000000"/>
                </a:solidFill>
                <a:ea typeface="휴먼명조" panose="02010504000101010101" pitchFamily="2" charset="-127"/>
              </a:rPr>
              <a:t>조</a:t>
            </a:r>
            <a:r>
              <a:rPr lang="en-US" altLang="ko-KR" sz="1600" b="1" kern="0" spc="-20">
                <a:solidFill>
                  <a:srgbClr val="000000"/>
                </a:solidFill>
                <a:latin typeface="휴먼명조" panose="02010504000101010101" pitchFamily="2" charset="-127"/>
              </a:rPr>
              <a:t>)</a:t>
            </a:r>
            <a:endParaRPr lang="ko-KR" altLang="en-US" sz="1050" kern="0" dirty="0">
              <a:solidFill>
                <a:srgbClr val="000000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279650" y="3868738"/>
            <a:ext cx="7704138" cy="15049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485140" algn="just" latinLnBrk="1">
              <a:lnSpc>
                <a:spcPct val="170000"/>
              </a:lnSpc>
              <a:spcBef>
                <a:spcPts val="1000"/>
              </a:spcBef>
              <a:defRPr/>
            </a:pPr>
            <a:r>
              <a:rPr lang="ko-KR" altLang="en-US" kern="0" dirty="0">
                <a:solidFill>
                  <a:srgbClr val="000000"/>
                </a:solidFill>
                <a:ea typeface="휴먼명조" panose="02010504000101010101" pitchFamily="2" charset="-127"/>
              </a:rPr>
              <a:t>연구부정행위 검증결과는 </a:t>
            </a:r>
            <a:r>
              <a:rPr lang="ko-KR" altLang="en-US" b="1" kern="0" dirty="0">
                <a:solidFill>
                  <a:srgbClr val="000000"/>
                </a:solidFill>
                <a:ea typeface="휴먼명조" panose="02010504000101010101" pitchFamily="2" charset="-127"/>
              </a:rPr>
              <a:t>해당 연구자 소속기관 및 해당 논문발간 학술단체에 통보</a:t>
            </a:r>
            <a:r>
              <a:rPr lang="en-US" altLang="ko-KR" sz="1600" b="1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(</a:t>
            </a:r>
            <a:r>
              <a:rPr lang="ko-KR" altLang="en-US" sz="1600" b="1" kern="0" dirty="0">
                <a:solidFill>
                  <a:srgbClr val="000000"/>
                </a:solidFill>
                <a:ea typeface="휴먼명조" panose="02010504000101010101" pitchFamily="2" charset="-127"/>
              </a:rPr>
              <a:t>지침 제</a:t>
            </a:r>
            <a:r>
              <a:rPr lang="en-US" altLang="ko-KR" sz="1600" b="1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18</a:t>
            </a:r>
            <a:r>
              <a:rPr lang="ko-KR" altLang="en-US" sz="1600" b="1" kern="0" dirty="0">
                <a:solidFill>
                  <a:srgbClr val="000000"/>
                </a:solidFill>
                <a:ea typeface="휴먼명조" panose="02010504000101010101" pitchFamily="2" charset="-127"/>
              </a:rPr>
              <a:t>조</a:t>
            </a:r>
            <a:r>
              <a:rPr lang="en-US" altLang="ko-KR" sz="1600" b="1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)</a:t>
            </a:r>
            <a:r>
              <a:rPr lang="ko-KR" altLang="en-US" kern="0" dirty="0">
                <a:solidFill>
                  <a:srgbClr val="000000"/>
                </a:solidFill>
                <a:ea typeface="휴먼명조" panose="02010504000101010101" pitchFamily="2" charset="-127"/>
              </a:rPr>
              <a:t>하고</a:t>
            </a:r>
            <a:r>
              <a:rPr lang="en-US" altLang="ko-KR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ea typeface="휴먼명조" panose="02010504000101010101" pitchFamily="2" charset="-127"/>
              </a:rPr>
              <a:t>확인된 연구부정행위에 대한 대학 등 연구기관의 </a:t>
            </a:r>
            <a:r>
              <a:rPr lang="ko-KR" altLang="en-US" b="1" kern="0" dirty="0">
                <a:solidFill>
                  <a:srgbClr val="000000"/>
                </a:solidFill>
                <a:ea typeface="휴먼명조" panose="02010504000101010101" pitchFamily="2" charset="-127"/>
              </a:rPr>
              <a:t>자체 조치 의무 규정</a:t>
            </a:r>
            <a:r>
              <a:rPr lang="en-US" altLang="ko-KR" sz="1600" b="1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(</a:t>
            </a:r>
            <a:r>
              <a:rPr lang="ko-KR" altLang="en-US" sz="1600" b="1" kern="0" dirty="0">
                <a:solidFill>
                  <a:srgbClr val="000000"/>
                </a:solidFill>
                <a:ea typeface="휴먼명조" panose="02010504000101010101" pitchFamily="2" charset="-127"/>
              </a:rPr>
              <a:t>지침 제</a:t>
            </a:r>
            <a:r>
              <a:rPr lang="en-US" altLang="ko-KR" sz="1600" b="1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26</a:t>
            </a:r>
            <a:r>
              <a:rPr lang="ko-KR" altLang="en-US" sz="1600" b="1" kern="0" dirty="0">
                <a:solidFill>
                  <a:srgbClr val="000000"/>
                </a:solidFill>
                <a:ea typeface="휴먼명조" panose="02010504000101010101" pitchFamily="2" charset="-127"/>
              </a:rPr>
              <a:t>조</a:t>
            </a:r>
            <a:r>
              <a:rPr lang="en-US" altLang="ko-KR" sz="1600" b="1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)</a:t>
            </a:r>
            <a:r>
              <a:rPr lang="ko-KR" altLang="en-US" b="1" kern="0" dirty="0">
                <a:solidFill>
                  <a:srgbClr val="000000"/>
                </a:solidFill>
                <a:ea typeface="휴먼명조" panose="02010504000101010101" pitchFamily="2" charset="-127"/>
              </a:rPr>
              <a:t>을 신설</a:t>
            </a:r>
            <a:endParaRPr lang="ko-KR" altLang="en-US" sz="105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77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5502" y="2113854"/>
            <a:ext cx="10972800" cy="1436170"/>
          </a:xfrm>
        </p:spPr>
        <p:txBody>
          <a:bodyPr>
            <a:normAutofit/>
          </a:bodyPr>
          <a:lstStyle/>
          <a:p>
            <a:r>
              <a:rPr lang="en-US" altLang="ko-KR" sz="5400" dirty="0"/>
              <a:t>II. </a:t>
            </a:r>
            <a:r>
              <a:rPr lang="ko-KR" altLang="en-US" sz="5400" dirty="0" err="1" smtClean="0"/>
              <a:t>열린유아교육연구</a:t>
            </a:r>
            <a:r>
              <a:rPr lang="ko-KR" altLang="en-US" sz="5400" dirty="0" smtClean="0"/>
              <a:t> 연구윤리</a:t>
            </a:r>
            <a:endParaRPr lang="ko-KR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640042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609600" y="1174553"/>
            <a:ext cx="10972800" cy="7529073"/>
          </a:xfrm>
        </p:spPr>
        <p:txBody>
          <a:bodyPr/>
          <a:lstStyle/>
          <a:p>
            <a:pPr marL="0" indent="0">
              <a:buNone/>
            </a:pPr>
            <a:endParaRPr lang="ko-KR" alt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253580104" descr="EMB0000a6103c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5" t="9412" r="18373" b="34991"/>
          <a:stretch>
            <a:fillRect/>
          </a:stretch>
        </p:blipFill>
        <p:spPr bwMode="auto">
          <a:xfrm>
            <a:off x="0" y="0"/>
            <a:ext cx="12192000" cy="680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281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투고 규정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257799"/>
          </a:xfrm>
        </p:spPr>
        <p:txBody>
          <a:bodyPr>
            <a:normAutofit/>
          </a:bodyPr>
          <a:lstStyle/>
          <a:p>
            <a:pPr fontAlgn="base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ko-KR" altLang="en-US" sz="2800" dirty="0" smtClean="0"/>
              <a:t>투고 </a:t>
            </a:r>
            <a:r>
              <a:rPr lang="ko-KR" altLang="en-US" sz="2800" dirty="0"/>
              <a:t>원고는 유아교육 관련 학술논문으로 제한하며 타 논문의 내용을 표절한 </a:t>
            </a:r>
            <a:r>
              <a:rPr lang="ko-KR" altLang="en-US" sz="2800" dirty="0" smtClean="0"/>
              <a:t>경우와 </a:t>
            </a:r>
            <a:r>
              <a:rPr lang="ko-KR" altLang="en-US" sz="2800" dirty="0"/>
              <a:t>타 학술지에 기 발표된 경우에는 투고할 수 </a:t>
            </a:r>
            <a:r>
              <a:rPr lang="ko-KR" altLang="en-US" sz="2800" dirty="0" smtClean="0"/>
              <a:t>없다</a:t>
            </a:r>
            <a:r>
              <a:rPr lang="en-US" altLang="ko-KR" sz="2800" dirty="0"/>
              <a:t>(</a:t>
            </a:r>
            <a:r>
              <a:rPr lang="ko-KR" altLang="en-US" sz="2800" dirty="0" smtClean="0"/>
              <a:t>중복 투고</a:t>
            </a:r>
            <a:r>
              <a:rPr lang="en-US" altLang="ko-KR" sz="2800" dirty="0" smtClean="0"/>
              <a:t>)</a:t>
            </a:r>
            <a:r>
              <a:rPr lang="ko-KR" altLang="en-US" sz="2800" dirty="0" smtClean="0"/>
              <a:t> </a:t>
            </a:r>
            <a:endParaRPr lang="en-US" altLang="ko-KR" sz="2800" dirty="0" smtClean="0"/>
          </a:p>
          <a:p>
            <a:pPr marL="0" indent="0" fontAlgn="base">
              <a:lnSpc>
                <a:spcPct val="140000"/>
              </a:lnSpc>
              <a:buNone/>
            </a:pPr>
            <a:endParaRPr lang="en-US" altLang="ko-KR" sz="2800" dirty="0"/>
          </a:p>
          <a:p>
            <a:pPr fontAlgn="base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ko-KR" altLang="en-US" sz="2800" dirty="0" smtClean="0"/>
              <a:t>작성된 </a:t>
            </a:r>
            <a:r>
              <a:rPr lang="ko-KR" altLang="en-US" sz="2800" dirty="0"/>
              <a:t>투고 논문은 </a:t>
            </a:r>
            <a:r>
              <a:rPr lang="en-US" altLang="ko-KR" sz="2800" dirty="0"/>
              <a:t>KCI</a:t>
            </a:r>
            <a:r>
              <a:rPr lang="ko-KR" altLang="en-US" sz="2800" dirty="0"/>
              <a:t>유사도 검사를 실시한 후 </a:t>
            </a:r>
            <a:r>
              <a:rPr lang="ko-KR" altLang="en-US" sz="2800" dirty="0" smtClean="0"/>
              <a:t>투고 신청서에   유사도 </a:t>
            </a:r>
            <a:r>
              <a:rPr lang="ko-KR" altLang="en-US" sz="2800" dirty="0"/>
              <a:t>검사 결과를 </a:t>
            </a:r>
            <a:r>
              <a:rPr lang="ko-KR" altLang="en-US" sz="2800" dirty="0" smtClean="0"/>
              <a:t>기입한다</a:t>
            </a:r>
            <a:r>
              <a:rPr lang="en-US" altLang="ko-KR" sz="2800" dirty="0"/>
              <a:t>. KCI</a:t>
            </a:r>
            <a:r>
              <a:rPr lang="ko-KR" altLang="en-US" sz="2800" dirty="0"/>
              <a:t>유사도 검사 결과 유사도가 </a:t>
            </a:r>
            <a:r>
              <a:rPr lang="ko-KR" altLang="en-US" sz="2800" dirty="0" smtClean="0"/>
              <a:t>   </a:t>
            </a:r>
            <a:r>
              <a:rPr lang="en-US" altLang="ko-KR" sz="2800" dirty="0" smtClean="0"/>
              <a:t>20</a:t>
            </a:r>
            <a:r>
              <a:rPr lang="en-US" altLang="ko-KR" sz="2800" dirty="0"/>
              <a:t>% </a:t>
            </a:r>
            <a:r>
              <a:rPr lang="ko-KR" altLang="en-US" sz="2800" dirty="0"/>
              <a:t>이상 일 </a:t>
            </a:r>
            <a:r>
              <a:rPr lang="ko-KR" altLang="en-US" sz="2800" dirty="0" smtClean="0"/>
              <a:t>경우편집위원회에서 </a:t>
            </a:r>
            <a:r>
              <a:rPr lang="ko-KR" altLang="en-US" sz="2800" dirty="0"/>
              <a:t>투고를 거부할 수 있다</a:t>
            </a:r>
            <a:r>
              <a:rPr lang="en-US" altLang="ko-KR" sz="2800" dirty="0"/>
              <a:t>. 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40412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윤리 규정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58052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altLang="ko-KR" dirty="0"/>
              <a:t>3. </a:t>
            </a:r>
            <a:r>
              <a:rPr lang="ko-KR" altLang="en-US" dirty="0"/>
              <a:t>연구 윤리특별위원에서 심의할 사례는 다음 각 호와 같다</a:t>
            </a:r>
            <a:r>
              <a:rPr lang="en-US" altLang="ko-KR" dirty="0"/>
              <a:t>. </a:t>
            </a:r>
            <a:endParaRPr lang="ko-KR" altLang="en-US" dirty="0"/>
          </a:p>
          <a:p>
            <a:pPr marL="0" indent="0" fontAlgn="base">
              <a:buNone/>
            </a:pPr>
            <a:endParaRPr lang="en-US" altLang="ko-KR" dirty="0" smtClean="0"/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 smtClean="0"/>
              <a:t>1) </a:t>
            </a:r>
            <a:r>
              <a:rPr lang="ko-KR" altLang="en-US" sz="2800" dirty="0" smtClean="0"/>
              <a:t>연구결과 </a:t>
            </a:r>
            <a:r>
              <a:rPr lang="ko-KR" altLang="en-US" sz="2800" dirty="0"/>
              <a:t>보고와 관련된 위반 사례는 자료 조작</a:t>
            </a:r>
            <a:r>
              <a:rPr lang="en-US" altLang="ko-KR" sz="2800" dirty="0"/>
              <a:t>, </a:t>
            </a:r>
            <a:r>
              <a:rPr lang="ko-KR" altLang="en-US" sz="2800" dirty="0"/>
              <a:t>연구대상 실명 </a:t>
            </a:r>
            <a:endParaRPr lang="en-US" altLang="ko-KR" sz="2800" dirty="0" smtClean="0"/>
          </a:p>
          <a:p>
            <a:pPr marL="0" indent="0" fontAlgn="base">
              <a:lnSpc>
                <a:spcPct val="130000"/>
              </a:lnSpc>
              <a:buNone/>
            </a:pPr>
            <a:r>
              <a:rPr lang="ko-KR" altLang="en-US" sz="2800" dirty="0" smtClean="0"/>
              <a:t>    보고</a:t>
            </a:r>
            <a:r>
              <a:rPr lang="en-US" altLang="ko-KR" sz="2800" dirty="0"/>
              <a:t>, </a:t>
            </a:r>
            <a:r>
              <a:rPr lang="ko-KR" altLang="en-US" sz="2800" dirty="0"/>
              <a:t>자료의 오류 등이다</a:t>
            </a:r>
            <a:r>
              <a:rPr lang="en-US" altLang="ko-KR" sz="2800" dirty="0"/>
              <a:t>. </a:t>
            </a:r>
            <a:endParaRPr lang="en-US" altLang="ko-KR" sz="2800" dirty="0" smtClean="0"/>
          </a:p>
          <a:p>
            <a:pPr marL="0" indent="0" fontAlgn="base">
              <a:lnSpc>
                <a:spcPct val="130000"/>
              </a:lnSpc>
              <a:buNone/>
            </a:pPr>
            <a:endParaRPr lang="ko-KR" altLang="en-US" sz="1000" dirty="0"/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/>
              <a:t>2) </a:t>
            </a:r>
            <a:r>
              <a:rPr lang="ko-KR" altLang="en-US" sz="2800" dirty="0"/>
              <a:t>연구 표절과 관련된 위반 사례는 자신이 수행하지 않은 연구나 </a:t>
            </a:r>
            <a:endParaRPr lang="en-US" altLang="ko-KR" sz="2800" dirty="0" smtClean="0"/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  </a:t>
            </a:r>
            <a:r>
              <a:rPr lang="ko-KR" altLang="en-US" sz="2800" dirty="0" smtClean="0"/>
              <a:t>주장의 </a:t>
            </a:r>
            <a:r>
              <a:rPr lang="ko-KR" altLang="en-US" sz="2800" dirty="0"/>
              <a:t>일부분을 자신의 </a:t>
            </a:r>
            <a:r>
              <a:rPr lang="ko-KR" altLang="en-US" sz="2800" dirty="0" smtClean="0"/>
              <a:t>연구나 </a:t>
            </a:r>
            <a:r>
              <a:rPr lang="ko-KR" altLang="en-US" sz="2800" dirty="0"/>
              <a:t>주장인 것처럼 논문이나 저술에 </a:t>
            </a:r>
            <a:endParaRPr lang="en-US" altLang="ko-KR" sz="2800" dirty="0" smtClean="0"/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  </a:t>
            </a:r>
            <a:r>
              <a:rPr lang="ko-KR" altLang="en-US" sz="2800" dirty="0" smtClean="0"/>
              <a:t>제시</a:t>
            </a:r>
            <a:r>
              <a:rPr lang="en-US" altLang="ko-KR" sz="2800" dirty="0"/>
              <a:t>, </a:t>
            </a:r>
            <a:r>
              <a:rPr lang="ko-KR" altLang="en-US" sz="2800" dirty="0"/>
              <a:t>비록 그 출처를 논문이나 저술에서 여러 차례 </a:t>
            </a:r>
            <a:r>
              <a:rPr lang="ko-KR" altLang="en-US" sz="2800" dirty="0" smtClean="0"/>
              <a:t>참조하더라도</a:t>
            </a:r>
            <a:r>
              <a:rPr lang="en-US" altLang="ko-KR" sz="2800" dirty="0"/>
              <a:t>, </a:t>
            </a:r>
            <a:endParaRPr lang="en-US" altLang="ko-KR" sz="2800" dirty="0" smtClean="0"/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  </a:t>
            </a:r>
            <a:r>
              <a:rPr lang="ko-KR" altLang="en-US" sz="2800" dirty="0" smtClean="0"/>
              <a:t>그 </a:t>
            </a:r>
            <a:r>
              <a:rPr lang="ko-KR" altLang="en-US" sz="2800" dirty="0"/>
              <a:t>일부분을 자신의 연구나 주장인 것처럼 제시하는 </a:t>
            </a:r>
            <a:r>
              <a:rPr lang="ko-KR" altLang="en-US" sz="2800" dirty="0" smtClean="0"/>
              <a:t>경우이다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45661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윤리 규정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2003612"/>
            <a:ext cx="10972800" cy="4122552"/>
          </a:xfrm>
        </p:spPr>
        <p:txBody>
          <a:bodyPr>
            <a:normAutofit/>
          </a:bodyPr>
          <a:lstStyle/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/>
              <a:t>3) </a:t>
            </a:r>
            <a:r>
              <a:rPr lang="ko-KR" altLang="en-US" sz="2800" dirty="0"/>
              <a:t>연구 출판과 관련된 위반 사례는 국내외 출판을 막론하고 이전에 </a:t>
            </a:r>
            <a:r>
              <a:rPr lang="ko-KR" altLang="en-US" sz="2800" dirty="0" smtClean="0"/>
              <a:t>출판된 </a:t>
            </a:r>
            <a:r>
              <a:rPr lang="ko-KR" altLang="en-US" sz="2800" dirty="0"/>
              <a:t>자료</a:t>
            </a:r>
            <a:r>
              <a:rPr lang="en-US" altLang="ko-KR" sz="2800" u="sng" dirty="0"/>
              <a:t>(</a:t>
            </a:r>
            <a:r>
              <a:rPr lang="ko-KR" altLang="en-US" sz="2800" u="sng" dirty="0"/>
              <a:t>출판 예정이나 출판 심사 중인 자료 포함</a:t>
            </a:r>
            <a:r>
              <a:rPr lang="en-US" altLang="ko-KR" sz="2800" u="sng" dirty="0"/>
              <a:t>)</a:t>
            </a:r>
            <a:r>
              <a:rPr lang="ko-KR" altLang="en-US" sz="2800" dirty="0"/>
              <a:t>를 새로운 자료인 것처럼 </a:t>
            </a:r>
            <a:r>
              <a:rPr lang="ko-KR" altLang="en-US" sz="2800" dirty="0" smtClean="0"/>
              <a:t>출판하거나 출판을 </a:t>
            </a:r>
            <a:r>
              <a:rPr lang="ko-KR" altLang="en-US" sz="2800" dirty="0"/>
              <a:t>시도하는 경우이다</a:t>
            </a:r>
            <a:r>
              <a:rPr lang="en-US" altLang="ko-KR" sz="2800" dirty="0"/>
              <a:t>. </a:t>
            </a:r>
            <a:endParaRPr lang="ko-KR" altLang="en-US" sz="2800" dirty="0"/>
          </a:p>
          <a:p>
            <a:pPr marL="0" indent="0">
              <a:lnSpc>
                <a:spcPct val="130000"/>
              </a:lnSpc>
              <a:buNone/>
            </a:pP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48588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윤리 규정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599" y="1600201"/>
            <a:ext cx="11170025" cy="5015752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US" altLang="ko-KR" sz="2800" dirty="0"/>
              <a:t>4. </a:t>
            </a:r>
            <a:r>
              <a:rPr lang="ko-KR" altLang="en-US" sz="2800" dirty="0"/>
              <a:t>연구 결과 보고와 관련하여 준수되어야 할 사항은 다음 각 호와 같다</a:t>
            </a:r>
            <a:r>
              <a:rPr lang="en-US" altLang="ko-KR" sz="2800" dirty="0"/>
              <a:t>. </a:t>
            </a:r>
            <a:endParaRPr lang="ko-KR" altLang="en-US" sz="2800" dirty="0"/>
          </a:p>
          <a:p>
            <a:pPr marL="0" indent="0" fontAlgn="base">
              <a:buNone/>
            </a:pPr>
            <a:endParaRPr lang="en-US" altLang="ko-KR" sz="2800" dirty="0" smtClean="0"/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 smtClean="0"/>
              <a:t>1) </a:t>
            </a:r>
            <a:r>
              <a:rPr lang="ko-KR" altLang="en-US" sz="2800" dirty="0" smtClean="0"/>
              <a:t>출판된 </a:t>
            </a:r>
            <a:r>
              <a:rPr lang="ko-KR" altLang="en-US" sz="2800" dirty="0"/>
              <a:t>자신의 자료에서 중대한 오류를 발견하면</a:t>
            </a:r>
            <a:r>
              <a:rPr lang="en-US" altLang="ko-KR" sz="2800" dirty="0"/>
              <a:t>, </a:t>
            </a:r>
            <a:r>
              <a:rPr lang="ko-KR" altLang="en-US" sz="2800" dirty="0"/>
              <a:t>정정</a:t>
            </a:r>
            <a:r>
              <a:rPr lang="en-US" altLang="ko-KR" sz="2800" dirty="0"/>
              <a:t>, </a:t>
            </a:r>
            <a:r>
              <a:rPr lang="ko-KR" altLang="en-US" sz="2800" dirty="0"/>
              <a:t>취소</a:t>
            </a:r>
            <a:r>
              <a:rPr lang="en-US" altLang="ko-KR" sz="2800" dirty="0"/>
              <a:t>, </a:t>
            </a:r>
            <a:r>
              <a:rPr lang="ko-KR" altLang="en-US" sz="2800" dirty="0"/>
              <a:t>정오표 등 적절한 </a:t>
            </a:r>
            <a:r>
              <a:rPr lang="ko-KR" altLang="en-US" sz="2800" dirty="0" smtClean="0"/>
              <a:t>출판수단을 사용하여 </a:t>
            </a:r>
            <a:r>
              <a:rPr lang="ko-KR" altLang="en-US" sz="2800" dirty="0"/>
              <a:t>오류를 바로잡기 위한 조처를 취한다</a:t>
            </a:r>
            <a:r>
              <a:rPr lang="en-US" altLang="ko-KR" sz="2800" dirty="0"/>
              <a:t>. </a:t>
            </a:r>
            <a:endParaRPr lang="en-US" altLang="ko-KR" sz="2800" dirty="0" smtClean="0"/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 smtClean="0"/>
              <a:t>2</a:t>
            </a:r>
            <a:r>
              <a:rPr lang="en-US" altLang="ko-KR" sz="2800" dirty="0"/>
              <a:t>) </a:t>
            </a:r>
            <a:r>
              <a:rPr lang="ko-KR" altLang="en-US" sz="2800" dirty="0"/>
              <a:t>이미 발표된 자료를 사용하여 </a:t>
            </a:r>
            <a:r>
              <a:rPr lang="ko-KR" altLang="en-US" sz="2800" dirty="0" smtClean="0"/>
              <a:t>출판하고자 할 </a:t>
            </a:r>
            <a:r>
              <a:rPr lang="ko-KR" altLang="en-US" sz="2800" dirty="0"/>
              <a:t>때에는</a:t>
            </a:r>
            <a:r>
              <a:rPr lang="en-US" altLang="ko-KR" sz="2800" dirty="0"/>
              <a:t>, </a:t>
            </a:r>
            <a:r>
              <a:rPr lang="ko-KR" altLang="en-US" sz="2800" u="sng" dirty="0"/>
              <a:t>출판하고자 하는 저널의 </a:t>
            </a:r>
            <a:r>
              <a:rPr lang="ko-KR" altLang="en-US" sz="2800" u="sng" dirty="0" smtClean="0"/>
              <a:t>편집자에게 </a:t>
            </a:r>
            <a:r>
              <a:rPr lang="ko-KR" altLang="en-US" sz="2800" u="sng" dirty="0"/>
              <a:t>게재 요청 시에 이전 출판에 대한 정보를 제공</a:t>
            </a:r>
            <a:r>
              <a:rPr lang="ko-KR" altLang="en-US" sz="2800" dirty="0"/>
              <a:t>하고 이중출판에 </a:t>
            </a:r>
            <a:r>
              <a:rPr lang="ko-KR" altLang="en-US" sz="2800" dirty="0" smtClean="0"/>
              <a:t>해당하는지 </a:t>
            </a:r>
            <a:r>
              <a:rPr lang="ko-KR" altLang="en-US" sz="2800" dirty="0"/>
              <a:t>여부를 확인하여야 한다</a:t>
            </a:r>
            <a:r>
              <a:rPr lang="en-US" altLang="ko-KR" sz="2800" dirty="0"/>
              <a:t>. </a:t>
            </a:r>
            <a:endParaRPr lang="ko-KR" altLang="en-US" sz="2800" dirty="0"/>
          </a:p>
          <a:p>
            <a:pPr marL="0" indent="0">
              <a:buNone/>
            </a:pP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20754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 차 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70991" y="1653871"/>
            <a:ext cx="73470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3600" dirty="0" smtClean="0"/>
              <a:t>I. </a:t>
            </a:r>
            <a:r>
              <a:rPr lang="ko-KR" altLang="en-US" sz="3600" dirty="0" smtClean="0"/>
              <a:t>연구윤리확보를 위한 지침</a:t>
            </a:r>
            <a:endParaRPr lang="en-US" altLang="ko-KR" sz="3600" dirty="0" smtClean="0"/>
          </a:p>
          <a:p>
            <a:pPr>
              <a:lnSpc>
                <a:spcPct val="200000"/>
              </a:lnSpc>
            </a:pPr>
            <a:r>
              <a:rPr lang="en-US" altLang="ko-KR" sz="3600" dirty="0" smtClean="0"/>
              <a:t>II. </a:t>
            </a:r>
            <a:r>
              <a:rPr lang="ko-KR" altLang="en-US" sz="3600" dirty="0" err="1" smtClean="0"/>
              <a:t>열린유아교육</a:t>
            </a:r>
            <a:r>
              <a:rPr lang="ko-KR" altLang="en-US" sz="3600" dirty="0" smtClean="0"/>
              <a:t> 연구 연구윤리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2834067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연구 윤리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2800" dirty="0"/>
              <a:t>7. </a:t>
            </a:r>
            <a:r>
              <a:rPr lang="ko-KR" altLang="en-US" sz="2800" dirty="0"/>
              <a:t>연구윤리특별위원회는 심의 및 면담 조사를 거쳐 징계의 종류를 결정한다</a:t>
            </a:r>
            <a:r>
              <a:rPr lang="en-US" altLang="ko-KR" sz="2800" dirty="0"/>
              <a:t>. </a:t>
            </a:r>
            <a:r>
              <a:rPr lang="ko-KR" altLang="en-US" sz="2800" dirty="0" smtClean="0"/>
              <a:t>징계의 </a:t>
            </a:r>
            <a:r>
              <a:rPr lang="ko-KR" altLang="en-US" sz="2800" dirty="0"/>
              <a:t>종류는 제명</a:t>
            </a:r>
            <a:r>
              <a:rPr lang="en-US" altLang="ko-KR" sz="2800" dirty="0"/>
              <a:t>, </a:t>
            </a:r>
            <a:r>
              <a:rPr lang="ko-KR" altLang="en-US" sz="2800" dirty="0"/>
              <a:t>논문의 직권 취소 및 인용 금지</a:t>
            </a:r>
            <a:r>
              <a:rPr lang="en-US" altLang="ko-KR" sz="2800" dirty="0"/>
              <a:t>, </a:t>
            </a:r>
            <a:r>
              <a:rPr lang="ko-KR" altLang="en-US" sz="2800" dirty="0"/>
              <a:t>학회에서의 공개 사과</a:t>
            </a:r>
            <a:r>
              <a:rPr lang="en-US" altLang="ko-KR" sz="2800" dirty="0"/>
              <a:t>, </a:t>
            </a:r>
            <a:r>
              <a:rPr lang="ko-KR" altLang="en-US" sz="2800" dirty="0" smtClean="0"/>
              <a:t>회원자격 </a:t>
            </a:r>
            <a:r>
              <a:rPr lang="ko-KR" altLang="en-US" sz="2800" dirty="0"/>
              <a:t>정지가 있으며 중복하여 처분할 수 있다</a:t>
            </a:r>
            <a:r>
              <a:rPr lang="en-US" altLang="ko-KR" sz="2800" dirty="0"/>
              <a:t>. </a:t>
            </a:r>
            <a:endParaRPr lang="ko-KR" altLang="en-US" sz="2800" dirty="0"/>
          </a:p>
          <a:p>
            <a:pPr marL="0" indent="0">
              <a:lnSpc>
                <a:spcPct val="130000"/>
              </a:lnSpc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7673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 algn="ctr">
              <a:buNone/>
            </a:pPr>
            <a:r>
              <a:rPr lang="en-US" altLang="ko-KR" sz="6000" dirty="0" smtClean="0"/>
              <a:t>Q &amp; A</a:t>
            </a:r>
            <a:endParaRPr lang="en-US" altLang="ko-KR" sz="6000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6957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 algn="ctr">
              <a:buNone/>
            </a:pPr>
            <a:r>
              <a:rPr lang="ko-KR" altLang="en-US" sz="6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많은 논문 투고 부탁 드립니다</a:t>
            </a:r>
            <a:r>
              <a:rPr lang="en-US" altLang="ko-KR" sz="6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! </a:t>
            </a:r>
          </a:p>
          <a:p>
            <a:pPr marL="0" indent="0" algn="ctr">
              <a:buNone/>
            </a:pPr>
            <a:r>
              <a:rPr lang="ko-KR" altLang="en-US" sz="6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감사합니다</a:t>
            </a:r>
            <a:r>
              <a:rPr lang="en-US" altLang="ko-KR" sz="6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231837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5502" y="2141317"/>
            <a:ext cx="10972800" cy="2106591"/>
          </a:xfrm>
        </p:spPr>
        <p:txBody>
          <a:bodyPr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en-US" altLang="ko-KR" sz="6000" dirty="0"/>
              <a:t>I. </a:t>
            </a:r>
            <a:r>
              <a:rPr lang="ko-KR" altLang="en-US" sz="6000" dirty="0"/>
              <a:t>연구윤리확보를 위한 </a:t>
            </a:r>
            <a:r>
              <a:rPr lang="ko-KR" altLang="en-US" sz="6000" dirty="0" smtClean="0"/>
              <a:t>지침</a:t>
            </a:r>
            <a:r>
              <a:rPr lang="en-US" altLang="ko-KR" sz="6000" dirty="0" smtClean="0"/>
              <a:t/>
            </a:r>
            <a:br>
              <a:rPr lang="en-US" altLang="ko-KR" sz="6000" dirty="0" smtClean="0"/>
            </a:br>
            <a:r>
              <a:rPr lang="en-US" altLang="ko-KR" dirty="0" smtClean="0"/>
              <a:t>(</a:t>
            </a:r>
            <a:r>
              <a:rPr lang="ko-KR" altLang="en-US" dirty="0" smtClean="0"/>
              <a:t>교육부</a:t>
            </a:r>
            <a:r>
              <a:rPr lang="en-US" altLang="ko-KR" dirty="0" smtClean="0"/>
              <a:t>, 2015)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4107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0" y="0"/>
            <a:ext cx="12191999" cy="6858000"/>
          </a:xfrm>
          <a:prstGeom prst="roundRect">
            <a:avLst>
              <a:gd name="adj" fmla="val 592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ko-KR" altLang="en-US" sz="1400"/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2567608" y="1268760"/>
            <a:ext cx="7056784" cy="81668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lnSpc>
                <a:spcPct val="150000"/>
              </a:lnSpc>
              <a:defRPr/>
            </a:pPr>
            <a:r>
              <a:rPr lang="ko-KR" altLang="en-US" sz="2400" b="1" dirty="0">
                <a:solidFill>
                  <a:schemeClr val="bg1"/>
                </a:solidFill>
              </a:rPr>
              <a:t>연구윤리 지침 제정</a:t>
            </a:r>
            <a:r>
              <a:rPr lang="en-US" altLang="ko-KR" sz="2400" b="1" dirty="0">
                <a:solidFill>
                  <a:schemeClr val="bg1"/>
                </a:solidFill>
              </a:rPr>
              <a:t>(</a:t>
            </a:r>
            <a:r>
              <a:rPr lang="ko-KR" altLang="en-US" sz="2400" b="1" dirty="0">
                <a:solidFill>
                  <a:schemeClr val="bg1"/>
                </a:solidFill>
              </a:rPr>
              <a:t>교육부</a:t>
            </a:r>
            <a:r>
              <a:rPr lang="en-US" altLang="ko-KR" sz="2400" b="1" dirty="0">
                <a:solidFill>
                  <a:schemeClr val="bg1"/>
                </a:solidFill>
              </a:rPr>
              <a:t>, 2007</a:t>
            </a:r>
            <a:r>
              <a:rPr lang="ko-KR" altLang="en-US" sz="2400" b="1" dirty="0">
                <a:solidFill>
                  <a:schemeClr val="bg1"/>
                </a:solidFill>
              </a:rPr>
              <a:t>년</a:t>
            </a:r>
            <a:r>
              <a:rPr lang="en-US" altLang="ko-KR" sz="2400" b="1" dirty="0">
                <a:solidFill>
                  <a:schemeClr val="bg1"/>
                </a:solidFill>
              </a:rPr>
              <a:t>)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2567608" y="5060584"/>
            <a:ext cx="7056784" cy="81668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lnSpc>
                <a:spcPct val="150000"/>
              </a:lnSpc>
              <a:defRPr/>
            </a:pPr>
            <a:r>
              <a:rPr lang="ko-KR" altLang="en-US" sz="2400" b="1" dirty="0">
                <a:solidFill>
                  <a:schemeClr val="bg1"/>
                </a:solidFill>
              </a:rPr>
              <a:t>연구윤리 확보를 위한 지침 개정</a:t>
            </a:r>
            <a:r>
              <a:rPr lang="en-US" altLang="ko-KR" sz="2400" b="1" dirty="0">
                <a:solidFill>
                  <a:schemeClr val="bg1"/>
                </a:solidFill>
              </a:rPr>
              <a:t>(2015. 11.3)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아래쪽 화살표 2"/>
          <p:cNvSpPr/>
          <p:nvPr/>
        </p:nvSpPr>
        <p:spPr>
          <a:xfrm>
            <a:off x="5735960" y="4005064"/>
            <a:ext cx="844672" cy="80979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711450" y="2136775"/>
            <a:ext cx="7272338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485140" algn="just" latinLnBrk="1">
              <a:lnSpc>
                <a:spcPct val="150000"/>
              </a:lnSpc>
              <a:spcBef>
                <a:spcPts val="500"/>
              </a:spcBef>
              <a:defRPr/>
            </a:pPr>
            <a:r>
              <a:rPr lang="ko-KR" altLang="en-US" kern="0" spc="-50" dirty="0">
                <a:solidFill>
                  <a:srgbClr val="000000"/>
                </a:solidFill>
                <a:ea typeface="한양중고딕"/>
              </a:rPr>
              <a:t>학술진흥법 제</a:t>
            </a:r>
            <a:r>
              <a:rPr lang="en-US" altLang="ko-KR" kern="0" spc="-50" dirty="0">
                <a:solidFill>
                  <a:srgbClr val="000000"/>
                </a:solidFill>
                <a:latin typeface="한양중고딕"/>
              </a:rPr>
              <a:t>15</a:t>
            </a:r>
            <a:r>
              <a:rPr lang="ko-KR" altLang="en-US" kern="0" spc="-50" dirty="0">
                <a:solidFill>
                  <a:srgbClr val="000000"/>
                </a:solidFill>
                <a:ea typeface="한양중고딕"/>
              </a:rPr>
              <a:t>조</a:t>
            </a:r>
            <a:r>
              <a:rPr lang="en-US" altLang="ko-KR" kern="0" spc="-50" dirty="0">
                <a:solidFill>
                  <a:srgbClr val="000000"/>
                </a:solidFill>
                <a:latin typeface="한양중고딕"/>
              </a:rPr>
              <a:t>(</a:t>
            </a:r>
            <a:r>
              <a:rPr lang="ko-KR" altLang="en-US" kern="0" spc="-50" dirty="0">
                <a:solidFill>
                  <a:srgbClr val="000000"/>
                </a:solidFill>
                <a:ea typeface="한양중고딕"/>
              </a:rPr>
              <a:t>연구윤리의 확보</a:t>
            </a:r>
            <a:r>
              <a:rPr lang="en-US" altLang="ko-KR" kern="0" spc="-50" dirty="0">
                <a:solidFill>
                  <a:srgbClr val="000000"/>
                </a:solidFill>
                <a:latin typeface="한양중고딕"/>
              </a:rPr>
              <a:t>) </a:t>
            </a:r>
            <a:r>
              <a:rPr lang="ko-KR" altLang="en-US" kern="0" spc="-50" dirty="0">
                <a:solidFill>
                  <a:srgbClr val="000000"/>
                </a:solidFill>
                <a:ea typeface="한양중고딕"/>
              </a:rPr>
              <a:t>① 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교육부장관은 학술진흥을 방해하는 연구자의 연구부정행위를 방지하고 건전한 학술연구의 기풍이 조성될 수 있도록 연구윤리 확보를 위한 지침을 마련하는 등 연구윤리 확보를 위한 시책을 세우고 추진하여야 한다</a:t>
            </a:r>
            <a:r>
              <a:rPr lang="en-US" altLang="ko-KR" kern="0" dirty="0">
                <a:solidFill>
                  <a:srgbClr val="000000"/>
                </a:solidFill>
                <a:latin typeface="한양중고딕"/>
              </a:rPr>
              <a:t>. </a:t>
            </a:r>
            <a:endParaRPr lang="ko-KR" altLang="en-US" sz="11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780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592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ko-KR" altLang="en-US" sz="1400"/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2567608" y="1196752"/>
            <a:ext cx="7056784" cy="81668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lnSpc>
                <a:spcPct val="150000"/>
              </a:lnSpc>
              <a:defRPr/>
            </a:pPr>
            <a:r>
              <a:rPr lang="ko-KR" altLang="en-US" sz="2400" b="1" dirty="0">
                <a:solidFill>
                  <a:schemeClr val="bg1"/>
                </a:solidFill>
              </a:rPr>
              <a:t>개정 연구윤리 지침의 주요내용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다이어그램 10"/>
          <p:cNvGraphicFramePr/>
          <p:nvPr>
            <p:extLst>
              <p:ext uri="{D42A27DB-BD31-4B8C-83A1-F6EECF244321}">
                <p14:modId xmlns:p14="http://schemas.microsoft.com/office/powerpoint/2010/main" val="400063896"/>
              </p:ext>
            </p:extLst>
          </p:nvPr>
        </p:nvGraphicFramePr>
        <p:xfrm>
          <a:off x="1774825" y="2319804"/>
          <a:ext cx="7921575" cy="3341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2933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0" y="0"/>
            <a:ext cx="12275127" cy="6858000"/>
          </a:xfrm>
          <a:prstGeom prst="roundRect">
            <a:avLst>
              <a:gd name="adj" fmla="val 592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ko-KR" altLang="en-US" sz="1400"/>
          </a:p>
        </p:txBody>
      </p:sp>
      <p:sp>
        <p:nvSpPr>
          <p:cNvPr id="8" name="직사각형 7"/>
          <p:cNvSpPr/>
          <p:nvPr/>
        </p:nvSpPr>
        <p:spPr>
          <a:xfrm>
            <a:off x="1775521" y="1600186"/>
            <a:ext cx="7921575" cy="6300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" name="그룹 8"/>
          <p:cNvGrpSpPr/>
          <p:nvPr/>
        </p:nvGrpSpPr>
        <p:grpSpPr>
          <a:xfrm>
            <a:off x="2931182" y="1196752"/>
            <a:ext cx="6765912" cy="738000"/>
            <a:chOff x="1155662" y="37222"/>
            <a:chExt cx="6765912" cy="738000"/>
          </a:xfrm>
          <a:scene3d>
            <a:camera prst="orthographicFront"/>
            <a:lightRig rig="flat" dir="t"/>
          </a:scene3d>
        </p:grpSpPr>
        <p:sp>
          <p:nvSpPr>
            <p:cNvPr id="12" name="모서리가 둥근 직사각형 11"/>
            <p:cNvSpPr/>
            <p:nvPr/>
          </p:nvSpPr>
          <p:spPr>
            <a:xfrm>
              <a:off x="1155662" y="37222"/>
              <a:ext cx="6765912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모서리가 둥근 직사각형 5"/>
            <p:cNvSpPr/>
            <p:nvPr/>
          </p:nvSpPr>
          <p:spPr>
            <a:xfrm>
              <a:off x="1191688" y="73248"/>
              <a:ext cx="6693860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9592" tIns="0" rIns="209592" bIns="0" spcCol="1270" anchor="ctr"/>
            <a:lstStyle/>
            <a:p>
              <a:pPr defTabSz="800100" latinLnBrk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b="1" dirty="0"/>
                <a:t>연구자 및 대학 등의 역할과 책임 강화</a:t>
              </a:r>
              <a:endParaRPr lang="ko-KR" altLang="en-US" sz="2400" dirty="0">
                <a:latin typeface="+mn-ea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208214" y="2276475"/>
            <a:ext cx="7775575" cy="10350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476250" algn="just" latinLnBrk="1">
              <a:lnSpc>
                <a:spcPct val="170000"/>
              </a:lnSpc>
              <a:spcBef>
                <a:spcPts val="500"/>
              </a:spcBef>
              <a:defRPr/>
            </a:pPr>
            <a:r>
              <a:rPr lang="ko-KR" altLang="en-US" b="1" kern="0" spc="-70" dirty="0">
                <a:solidFill>
                  <a:srgbClr val="000000"/>
                </a:solidFill>
                <a:ea typeface="휴먼명조" panose="02010504000101010101" pitchFamily="2" charset="-127"/>
              </a:rPr>
              <a:t>연구자가 준수하여야 할 원칙과 방향을 제시</a:t>
            </a:r>
            <a:r>
              <a:rPr lang="ko-KR" altLang="en-US" kern="0" spc="-70" dirty="0">
                <a:solidFill>
                  <a:srgbClr val="000000"/>
                </a:solidFill>
                <a:ea typeface="휴먼명조" panose="02010504000101010101" pitchFamily="2" charset="-127"/>
              </a:rPr>
              <a:t>하여 연구자의</a:t>
            </a:r>
            <a:r>
              <a:rPr lang="ko-KR" altLang="en-US" kern="0" spc="-40" dirty="0">
                <a:solidFill>
                  <a:srgbClr val="000000"/>
                </a:solidFill>
                <a:latin typeface="휴먼명조" panose="02010504000101010101" pitchFamily="2" charset="-127"/>
              </a:rPr>
              <a:t> </a:t>
            </a:r>
            <a:r>
              <a:rPr lang="ko-KR" altLang="en-US" kern="0" spc="-40" dirty="0">
                <a:solidFill>
                  <a:srgbClr val="000000"/>
                </a:solidFill>
                <a:ea typeface="휴먼명조" panose="02010504000101010101" pitchFamily="2" charset="-127"/>
              </a:rPr>
              <a:t>사회적</a:t>
            </a:r>
            <a:r>
              <a:rPr lang="ko-KR" altLang="en-US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 </a:t>
            </a:r>
            <a:r>
              <a:rPr lang="ko-KR" altLang="en-US" kern="0" dirty="0" err="1">
                <a:solidFill>
                  <a:srgbClr val="000000"/>
                </a:solidFill>
                <a:ea typeface="휴먼명조" panose="02010504000101010101" pitchFamily="2" charset="-127"/>
              </a:rPr>
              <a:t>책무성을</a:t>
            </a:r>
            <a:r>
              <a:rPr lang="ko-KR" altLang="en-US" kern="0" dirty="0">
                <a:solidFill>
                  <a:srgbClr val="000000"/>
                </a:solidFill>
                <a:ea typeface="휴먼명조" panose="02010504000101010101" pitchFamily="2" charset="-127"/>
              </a:rPr>
              <a:t> 강조하고</a:t>
            </a:r>
            <a:r>
              <a:rPr lang="en-US" altLang="ko-KR" kern="0" dirty="0">
                <a:solidFill>
                  <a:srgbClr val="000000"/>
                </a:solidFill>
                <a:latin typeface="휴먼명조" panose="02010504000101010101" pitchFamily="2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ea typeface="휴먼명조" panose="02010504000101010101" pitchFamily="2" charset="-127"/>
              </a:rPr>
              <a:t>윤리적인 </a:t>
            </a:r>
            <a:r>
              <a:rPr lang="ko-KR" altLang="en-US" b="1" kern="0" dirty="0">
                <a:solidFill>
                  <a:srgbClr val="000000"/>
                </a:solidFill>
                <a:ea typeface="휴먼명조" panose="02010504000101010101" pitchFamily="2" charset="-127"/>
              </a:rPr>
              <a:t>연구 환경 조성을 위한 대학의 역할과 책임</a:t>
            </a:r>
            <a:r>
              <a:rPr lang="ko-KR" altLang="en-US" kern="0" dirty="0">
                <a:solidFill>
                  <a:srgbClr val="000000"/>
                </a:solidFill>
                <a:ea typeface="휴먼명조" panose="02010504000101010101" pitchFamily="2" charset="-127"/>
              </a:rPr>
              <a:t>을 규정</a:t>
            </a:r>
            <a:endParaRPr lang="ko-KR" altLang="en-US" sz="1050" kern="0" dirty="0">
              <a:solidFill>
                <a:srgbClr val="000000"/>
              </a:solidFill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279650" y="3429000"/>
          <a:ext cx="7632700" cy="2520950"/>
        </p:xfrm>
        <a:graphic>
          <a:graphicData uri="http://schemas.openxmlformats.org/drawingml/2006/table">
            <a:tbl>
              <a:tblPr/>
              <a:tblGrid>
                <a:gridCol w="7632700"/>
              </a:tblGrid>
              <a:tr h="2520950">
                <a:tc>
                  <a:txBody>
                    <a:bodyPr/>
                    <a:lstStyle/>
                    <a:p>
                      <a:pPr marL="0" marR="0" indent="-14605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* 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연구자의 역할과 책임</a:t>
                      </a: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지침 제</a:t>
                      </a: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5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조</a:t>
                      </a: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: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연구대상자 존중 및 개인정보 보호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투명한 연구진행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학문적 양심 견지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선행 연구자의 업적 존중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연구윤리교육 참여 등 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9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개 항목 제시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-146050" algn="just" fontAlgn="base" latinLnBrk="1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* </a:t>
                      </a:r>
                      <a:r>
                        <a:rPr lang="ko-KR" altLang="en-US" sz="1300" b="1" kern="0" spc="-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대학의 역할과 책임</a:t>
                      </a:r>
                      <a:r>
                        <a:rPr lang="en-US" altLang="ko-KR" sz="1300" b="1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1300" b="1" kern="0" spc="-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지침 제</a:t>
                      </a:r>
                      <a:r>
                        <a:rPr lang="en-US" altLang="ko-KR" sz="1300" b="1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6</a:t>
                      </a:r>
                      <a:r>
                        <a:rPr lang="ko-KR" altLang="en-US" sz="1300" b="1" kern="0" spc="-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조</a:t>
                      </a:r>
                      <a:r>
                        <a:rPr lang="en-US" altLang="ko-KR" sz="1300" b="1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r>
                        <a:rPr lang="en-US" altLang="ko-KR" sz="1300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: </a:t>
                      </a:r>
                      <a:r>
                        <a:rPr lang="ko-KR" altLang="en-US" sz="1300" kern="0" spc="-7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① </a:t>
                      </a: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자체 연구윤리지침</a:t>
                      </a:r>
                      <a:r>
                        <a:rPr lang="ko-KR" altLang="en-US" sz="1300" kern="0" spc="-7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300" kern="0" spc="-7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마련</a:t>
                      </a:r>
                      <a:r>
                        <a:rPr lang="en-US" altLang="ko-KR" sz="1300" kern="0" spc="-7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-7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② </a:t>
                      </a: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연구부정</a:t>
                      </a:r>
                      <a:r>
                        <a:rPr lang="ko-KR" altLang="en-US" sz="1300" b="1" kern="0" spc="-1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행위 검증</a:t>
                      </a: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·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판단 기구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설치 및 운영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③ 정기적인 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연구윤리 교육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실시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④ 교육부 </a:t>
                      </a:r>
                      <a:r>
                        <a:rPr lang="ko-KR" altLang="en-US" sz="1300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등의 연구윤리확립 관련 </a:t>
                      </a:r>
                      <a:r>
                        <a:rPr lang="ko-KR" altLang="en-US" sz="1300" b="1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업무 </a:t>
                      </a:r>
                      <a:r>
                        <a:rPr lang="ko-KR" altLang="en-US" sz="1300" b="1" kern="0" spc="-3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수행시</a:t>
                      </a:r>
                      <a:r>
                        <a:rPr lang="ko-KR" altLang="en-US" sz="1300" b="1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협조</a:t>
                      </a:r>
                      <a:r>
                        <a:rPr lang="en-US" altLang="ko-KR" sz="1300" kern="0" spc="-3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⑤ 연구부정행위 의혹에 대한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엄정한 조사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와 </a:t>
                      </a:r>
                      <a:r>
                        <a:rPr lang="ko-KR" altLang="en-US" sz="1300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외부의 관련 </a:t>
                      </a:r>
                      <a:r>
                        <a:rPr lang="ko-KR" altLang="en-US" sz="1300" b="1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조사 및 자료 </a:t>
                      </a:r>
                      <a:r>
                        <a:rPr lang="ko-KR" altLang="en-US" sz="1300" b="1" kern="0" spc="-3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요청시</a:t>
                      </a:r>
                      <a:r>
                        <a:rPr lang="ko-KR" altLang="en-US" sz="1300" b="1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협조</a:t>
                      </a:r>
                      <a:r>
                        <a:rPr lang="en-US" altLang="ko-KR" sz="1300" kern="0" spc="-3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300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⑥ 연구수행의 </a:t>
                      </a:r>
                      <a:r>
                        <a:rPr lang="ko-KR" altLang="en-US" sz="1300" b="1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갈등</a:t>
                      </a:r>
                      <a:r>
                        <a:rPr lang="en-US" altLang="ko-KR" sz="1300" b="1" kern="0" spc="-3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·</a:t>
                      </a:r>
                      <a:r>
                        <a:rPr lang="ko-KR" altLang="en-US" sz="1300" b="1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분쟁의 중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재 및 조정 기구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설치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·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운영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9" marR="64769" marT="17912" marB="17912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9005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592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ko-KR" altLang="en-US" sz="1400"/>
          </a:p>
        </p:txBody>
      </p:sp>
      <p:sp>
        <p:nvSpPr>
          <p:cNvPr id="11" name="직사각형 10"/>
          <p:cNvSpPr/>
          <p:nvPr/>
        </p:nvSpPr>
        <p:spPr>
          <a:xfrm>
            <a:off x="1775521" y="1565752"/>
            <a:ext cx="7921575" cy="6300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4">
              <a:hueOff val="-2232385"/>
              <a:satOff val="13449"/>
              <a:lumOff val="1078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5" name="그룹 14"/>
          <p:cNvGrpSpPr/>
          <p:nvPr/>
        </p:nvGrpSpPr>
        <p:grpSpPr>
          <a:xfrm>
            <a:off x="2931182" y="1196752"/>
            <a:ext cx="6765912" cy="738000"/>
            <a:chOff x="1155662" y="1171222"/>
            <a:chExt cx="6765912" cy="738000"/>
          </a:xfrm>
          <a:scene3d>
            <a:camera prst="orthographicFront"/>
            <a:lightRig rig="flat" dir="t"/>
          </a:scene3d>
        </p:grpSpPr>
        <p:sp>
          <p:nvSpPr>
            <p:cNvPr id="16" name="모서리가 둥근 직사각형 15"/>
            <p:cNvSpPr/>
            <p:nvPr/>
          </p:nvSpPr>
          <p:spPr>
            <a:xfrm>
              <a:off x="1155662" y="1171222"/>
              <a:ext cx="6765912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2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모서리가 둥근 직사각형 5"/>
            <p:cNvSpPr/>
            <p:nvPr/>
          </p:nvSpPr>
          <p:spPr>
            <a:xfrm>
              <a:off x="1191688" y="1207248"/>
              <a:ext cx="6693860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9592" tIns="0" rIns="209592" bIns="0" spcCol="1270" anchor="ctr"/>
            <a:lstStyle/>
            <a:p>
              <a:pPr defTabSz="800100" latinLnBrk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o-KR" altLang="en-US" b="1" kern="700" dirty="0"/>
                <a:t>연구부정행위 개념의 구체화</a:t>
              </a:r>
              <a:endParaRPr lang="ko-KR" altLang="en-US" sz="2400" b="1" kern="700" spc="-100" dirty="0">
                <a:latin typeface="+mn-ea"/>
              </a:endParaRPr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1919289" y="2298700"/>
          <a:ext cx="8353425" cy="4076698"/>
        </p:xfrm>
        <a:graphic>
          <a:graphicData uri="http://schemas.openxmlformats.org/drawingml/2006/table">
            <a:tbl>
              <a:tblPr/>
              <a:tblGrid>
                <a:gridCol w="2143802"/>
                <a:gridCol w="6209623"/>
              </a:tblGrid>
              <a:tr h="26725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현 행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355" marR="54355" marT="34570" marB="34570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개 정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355" marR="54355" marT="34570" marB="34570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511549">
                <a:tc rowSpan="5">
                  <a:txBody>
                    <a:bodyPr/>
                    <a:lstStyle/>
                    <a:p>
                      <a:pPr marL="254000" marR="0" indent="-16383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3. "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표절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"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은 타인의 아이디어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연구내용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000" kern="0" spc="-2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결과 등을 적절한 인용 없이 사용하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는 행위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748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3. “</a:t>
                      </a:r>
                      <a:r>
                        <a:rPr lang="ko-KR" altLang="en-US" sz="1000" b="1" kern="0" spc="-11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표절</a:t>
                      </a:r>
                      <a:r>
                        <a:rPr lang="ko-KR" altLang="en-US" sz="1000" kern="0" spc="-1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”</a:t>
                      </a:r>
                      <a:r>
                        <a:rPr lang="ko-KR" altLang="en-US" sz="1000" kern="0" spc="-11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은 다음 각 목과 같이 일반적 지식이 아닌 타인의 독창적인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-4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아이디어 또는 창작물을 적절한 출처표시 없이 활용함으로써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자에게 자신의 창작물인 것처럼 인식하게 하는 행위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950">
                <a:tc vMerge="1">
                  <a:txBody>
                    <a:bodyPr/>
                    <a:lstStyle/>
                    <a:p>
                      <a:pPr marL="0" marR="0" indent="-152400" algn="just" fontAlgn="base" latinLnBrk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48" marR="54448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32385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타인의 연구내용 전부 또는 일부를 출처를 표시하지 않고 그대로 활용하는 경우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950">
                <a:tc vMerge="1">
                  <a:txBody>
                    <a:bodyPr/>
                    <a:lstStyle/>
                    <a:p>
                      <a:pPr marL="0" marR="0" indent="-152400" algn="just" fontAlgn="base" latinLnBrk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48" marR="54448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31877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타인의 저작물의 단어</a:t>
                      </a:r>
                      <a:r>
                        <a:rPr lang="en-US" altLang="ko-KR" sz="1000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문장구조를 일부 변형하여 사용하면서 출처표시를 하지 않는 경우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950">
                <a:tc vMerge="1">
                  <a:txBody>
                    <a:bodyPr/>
                    <a:lstStyle/>
                    <a:p>
                      <a:pPr marL="0" marR="0" indent="-152400" algn="just" fontAlgn="base" latinLnBrk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48" marR="54448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32004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다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0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타인의 </a:t>
                      </a:r>
                      <a:r>
                        <a:rPr lang="ko-KR" altLang="en-US" sz="1000" kern="0" spc="-1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독창적인 </a:t>
                      </a:r>
                      <a:r>
                        <a:rPr lang="ko-KR" altLang="en-US" sz="10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생각 등을 활용하면서 출처를 표시하지 않은 경우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950">
                <a:tc vMerge="1">
                  <a:txBody>
                    <a:bodyPr/>
                    <a:lstStyle/>
                    <a:p>
                      <a:pPr marL="0" marR="0" indent="-152400" algn="just" fontAlgn="base" latinLnBrk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48" marR="54448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3251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타인의 저작물을 번역하여 활용하면서 적절하게 출처를 표시하지 않은 경우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4542">
                <a:tc>
                  <a:txBody>
                    <a:bodyPr/>
                    <a:lstStyle/>
                    <a:p>
                      <a:pPr marL="0" marR="0" indent="-18161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4. "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부당한 논문저자 표시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"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는 연구내용 </a:t>
                      </a: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또는 결과에 대하여 공헌 또는 기여를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한 사람에게 정당한 이유 없이 논문저자 자격을 부여하지 않거나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공헌 </a:t>
                      </a: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또는 기여를 하지 않은 자에게 감사의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표시 또는 예우 등을 이유로 논문저자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자격을 부여하는 행위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748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4. 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“</a:t>
                      </a:r>
                      <a:r>
                        <a:rPr lang="ko-KR" altLang="en-US" sz="1000" b="1" kern="0" spc="-7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부당한 저자 표시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”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는 다음 각 목과 같이 연구내용 또는 결과에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대하여 공헌 또는 기여를 한 사람에게 정당한 이유 없이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저자 자격을 부여하지 않거나</a:t>
                      </a:r>
                      <a:r>
                        <a:rPr lang="en-US" altLang="ko-KR" sz="10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공헌 또는 기여를 하지 않은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사람에게 감사의 표시 또는 예우 등을 이유로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저자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자격을 부여하는 행위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-32385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연구내용 또는 결과에 대한 공헌 또는 기여가 없음에도 저자 자격을 부여하는 경우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-32385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연구내용 또는 결과에 대한 공헌 또는 기여가 있음에도 저자 자격을 부여하지 않는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경우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-3238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다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지도학생의 학위논문을 학술지 등에 지도교수의 단독 명의로 게재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발표하는 경우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1549">
                <a:tc>
                  <a:txBody>
                    <a:bodyPr/>
                    <a:lstStyle/>
                    <a:p>
                      <a:pPr marL="0" marR="0" indent="-152400" algn="just" fontAlgn="base" latinLnBrk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&lt;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신설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&gt;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494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5. </a:t>
                      </a:r>
                      <a:r>
                        <a:rPr lang="ko-KR" altLang="en-US" sz="1000" b="1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“</a:t>
                      </a:r>
                      <a:r>
                        <a:rPr lang="ko-KR" altLang="en-US" sz="1000" b="1" kern="0" spc="-2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부당한 중복게재</a:t>
                      </a:r>
                      <a:r>
                        <a:rPr lang="ko-KR" altLang="en-US" sz="1000" b="1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”</a:t>
                      </a:r>
                      <a:r>
                        <a:rPr lang="ko-KR" altLang="en-US" sz="1000" kern="0" spc="-2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는 연구자가 자신의 이전 연구결과와 동일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-2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또는 실질적으로 유사한 저작물을 출처표시 없이 게재한 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연구비를 수령하거나 별도의 연구업적으로 인정받는 경우 등 부당한 이익을 얻는 행위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51" marR="54451" marT="27176" marB="27176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069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표 절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2173225"/>
            <a:ext cx="109728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ko-KR" altLang="en-US" dirty="0" smtClean="0"/>
              <a:t>가</a:t>
            </a:r>
            <a:r>
              <a:rPr lang="en-US" altLang="ko-KR" dirty="0"/>
              <a:t>. </a:t>
            </a:r>
            <a:r>
              <a:rPr lang="ko-KR" altLang="en-US" dirty="0"/>
              <a:t>타인의 </a:t>
            </a:r>
            <a:r>
              <a:rPr lang="ko-KR" altLang="en-US" dirty="0"/>
              <a:t>연구내용 전부 또는 일부를 출처를 표시하지 </a:t>
            </a:r>
            <a:endParaRPr lang="en-US" altLang="ko-KR" dirty="0"/>
          </a:p>
          <a:p>
            <a:pPr marL="0" indent="0">
              <a:lnSpc>
                <a:spcPct val="130000"/>
              </a:lnSpc>
              <a:buNone/>
            </a:pPr>
            <a:r>
              <a:rPr lang="ko-KR" altLang="en-US" dirty="0"/>
              <a:t>   않고 그대로 </a:t>
            </a:r>
            <a:r>
              <a:rPr lang="ko-KR" altLang="en-US" dirty="0"/>
              <a:t>활용하는 경우 </a:t>
            </a:r>
            <a:endParaRPr lang="en-US" altLang="ko-KR" dirty="0" smtClean="0"/>
          </a:p>
          <a:p>
            <a:pPr marL="0" indent="0">
              <a:lnSpc>
                <a:spcPct val="130000"/>
              </a:lnSpc>
              <a:buNone/>
            </a:pPr>
            <a:endParaRPr lang="en-US" altLang="ko-KR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ko-KR" altLang="en-US" dirty="0" smtClean="0"/>
              <a:t>나</a:t>
            </a:r>
            <a:r>
              <a:rPr lang="en-US" altLang="ko-KR" dirty="0"/>
              <a:t>. </a:t>
            </a:r>
            <a:r>
              <a:rPr lang="ko-KR" altLang="en-US" dirty="0"/>
              <a:t>타인의 </a:t>
            </a:r>
            <a:r>
              <a:rPr lang="ko-KR" altLang="en-US" dirty="0"/>
              <a:t>저작물의 단어</a:t>
            </a:r>
            <a:r>
              <a:rPr lang="en-US" altLang="ko-KR" dirty="0"/>
              <a:t>·</a:t>
            </a:r>
            <a:r>
              <a:rPr lang="ko-KR" altLang="en-US" dirty="0"/>
              <a:t>문장구조를 일부 변형하여 </a:t>
            </a:r>
            <a:r>
              <a:rPr lang="ko-KR" altLang="en-US" dirty="0"/>
              <a:t>           </a:t>
            </a:r>
            <a:endParaRPr lang="en-US" altLang="ko-KR" dirty="0"/>
          </a:p>
          <a:p>
            <a:pPr marL="0" indent="0">
              <a:lnSpc>
                <a:spcPct val="130000"/>
              </a:lnSpc>
              <a:buNone/>
            </a:pPr>
            <a:r>
              <a:rPr lang="en-US" altLang="ko-KR" dirty="0"/>
              <a:t> </a:t>
            </a:r>
            <a:r>
              <a:rPr lang="en-US" altLang="ko-KR" dirty="0"/>
              <a:t>   </a:t>
            </a:r>
            <a:r>
              <a:rPr lang="ko-KR" altLang="en-US" dirty="0"/>
              <a:t>사용하면서 </a:t>
            </a:r>
            <a:r>
              <a:rPr lang="ko-KR" altLang="en-US" dirty="0"/>
              <a:t>출처표시를 하지 않는 </a:t>
            </a:r>
            <a:r>
              <a:rPr lang="ko-KR" altLang="en-US" dirty="0"/>
              <a:t>경우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43636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2014729"/>
            <a:ext cx="109728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ko-KR" altLang="en-US" dirty="0"/>
              <a:t>다</a:t>
            </a:r>
            <a:r>
              <a:rPr lang="en-US" altLang="ko-KR" dirty="0"/>
              <a:t>. </a:t>
            </a:r>
            <a:r>
              <a:rPr lang="ko-KR" altLang="en-US" dirty="0"/>
              <a:t>타인의 독창적인 생각 등을 활용하면서 출처를 표시하지 </a:t>
            </a:r>
            <a:endParaRPr lang="en-US" altLang="ko-KR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않은 </a:t>
            </a:r>
            <a:r>
              <a:rPr lang="ko-KR" altLang="en-US" dirty="0"/>
              <a:t>경우 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ko-KR" altLang="en-US" dirty="0" smtClean="0"/>
              <a:t>라</a:t>
            </a:r>
            <a:r>
              <a:rPr lang="en-US" altLang="ko-KR" dirty="0"/>
              <a:t>. </a:t>
            </a:r>
            <a:r>
              <a:rPr lang="ko-KR" altLang="en-US" dirty="0"/>
              <a:t>타인의 저작물을 번역하여 활용하면서 적절하게 </a:t>
            </a:r>
            <a:r>
              <a:rPr lang="ko-KR" altLang="en-US" dirty="0" smtClean="0"/>
              <a:t>출처를</a:t>
            </a:r>
            <a:endParaRPr lang="en-US" altLang="ko-KR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 </a:t>
            </a:r>
            <a:r>
              <a:rPr lang="ko-KR" altLang="en-US" dirty="0"/>
              <a:t>표시하지 않은 </a:t>
            </a:r>
            <a:r>
              <a:rPr lang="ko-KR" altLang="en-US" dirty="0" smtClean="0"/>
              <a:t>경우</a:t>
            </a:r>
            <a:endParaRPr lang="en-US" altLang="ko-KR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altLang="ko-KR" dirty="0" smtClean="0">
                <a:solidFill>
                  <a:schemeClr val="accent1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▶▷ </a:t>
            </a:r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자기표절 </a:t>
            </a:r>
            <a:endParaRPr lang="ko-KR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492"/>
      </p:ext>
    </p:extLst>
  </p:cSld>
  <p:clrMapOvr>
    <a:masterClrMapping/>
  </p:clrMapOvr>
</p:sld>
</file>

<file path=ppt/theme/theme1.xml><?xml version="1.0" encoding="utf-8"?>
<a:theme xmlns:a="http://schemas.openxmlformats.org/drawingml/2006/main" name="New_Simple01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TM10237555[[fn=심플 테마]]</Template>
  <TotalTime>774</TotalTime>
  <Words>1002</Words>
  <Application>Microsoft Office PowerPoint</Application>
  <PresentationFormat>와이드스크린</PresentationFormat>
  <Paragraphs>98</Paragraphs>
  <Slides>22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2" baseType="lpstr">
      <vt:lpstr>KBIZ한마음명조 B</vt:lpstr>
      <vt:lpstr>맑은 고딕</vt:lpstr>
      <vt:lpstr>바탕</vt:lpstr>
      <vt:lpstr>휴먼명조</vt:lpstr>
      <vt:lpstr>Adobe Arabic</vt:lpstr>
      <vt:lpstr>Arial</vt:lpstr>
      <vt:lpstr>Tw Cen MT</vt:lpstr>
      <vt:lpstr>Wingdings 3</vt:lpstr>
      <vt:lpstr>한양중고딕</vt:lpstr>
      <vt:lpstr>New_Simple01</vt:lpstr>
      <vt:lpstr>연구와 연구윤리  김민진 중앙대학교 유아교육과 교수 </vt:lpstr>
      <vt:lpstr>목 차 </vt:lpstr>
      <vt:lpstr>I. 연구윤리확보를 위한 지침 (교육부, 2015)</vt:lpstr>
      <vt:lpstr>PowerPoint 프레젠테이션</vt:lpstr>
      <vt:lpstr>PowerPoint 프레젠테이션</vt:lpstr>
      <vt:lpstr>PowerPoint 프레젠테이션</vt:lpstr>
      <vt:lpstr>PowerPoint 프레젠테이션</vt:lpstr>
      <vt:lpstr>1. 표 절 </vt:lpstr>
      <vt:lpstr>PowerPoint 프레젠테이션</vt:lpstr>
      <vt:lpstr>논문 쪼개기</vt:lpstr>
      <vt:lpstr>2. 부당한 저자 표시</vt:lpstr>
      <vt:lpstr>부당한 중복게재</vt:lpstr>
      <vt:lpstr>PowerPoint 프레젠테이션</vt:lpstr>
      <vt:lpstr>II. 열린유아교육연구 연구윤리</vt:lpstr>
      <vt:lpstr>PowerPoint 프레젠테이션</vt:lpstr>
      <vt:lpstr>투고 규정 </vt:lpstr>
      <vt:lpstr>윤리 규정 </vt:lpstr>
      <vt:lpstr>윤리 규정 </vt:lpstr>
      <vt:lpstr>윤리 규정</vt:lpstr>
      <vt:lpstr>연구 윤리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연구와 연구윤리 </dc:title>
  <dc:creator>BOOK9</dc:creator>
  <cp:lastModifiedBy>BOOK9</cp:lastModifiedBy>
  <cp:revision>20</cp:revision>
  <dcterms:created xsi:type="dcterms:W3CDTF">2017-01-20T11:59:06Z</dcterms:created>
  <dcterms:modified xsi:type="dcterms:W3CDTF">2017-01-21T00:53:07Z</dcterms:modified>
</cp:coreProperties>
</file>